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9" r:id="rId1"/>
  </p:sldMasterIdLst>
  <p:notesMasterIdLst>
    <p:notesMasterId r:id="rId26"/>
  </p:notesMasterIdLst>
  <p:handoutMasterIdLst>
    <p:handoutMasterId r:id="rId27"/>
  </p:handoutMasterIdLst>
  <p:sldIdLst>
    <p:sldId id="493" r:id="rId2"/>
    <p:sldId id="654" r:id="rId3"/>
    <p:sldId id="624" r:id="rId4"/>
    <p:sldId id="625" r:id="rId5"/>
    <p:sldId id="652" r:id="rId6"/>
    <p:sldId id="627" r:id="rId7"/>
    <p:sldId id="620" r:id="rId8"/>
    <p:sldId id="655" r:id="rId9"/>
    <p:sldId id="656" r:id="rId10"/>
    <p:sldId id="629" r:id="rId11"/>
    <p:sldId id="631" r:id="rId12"/>
    <p:sldId id="657" r:id="rId13"/>
    <p:sldId id="649" r:id="rId14"/>
    <p:sldId id="633" r:id="rId15"/>
    <p:sldId id="639" r:id="rId16"/>
    <p:sldId id="640" r:id="rId17"/>
    <p:sldId id="634" r:id="rId18"/>
    <p:sldId id="643" r:id="rId19"/>
    <p:sldId id="635" r:id="rId20"/>
    <p:sldId id="651" r:id="rId21"/>
    <p:sldId id="637" r:id="rId22"/>
    <p:sldId id="641" r:id="rId23"/>
    <p:sldId id="642" r:id="rId24"/>
    <p:sldId id="537" r:id="rId25"/>
  </p:sldIdLst>
  <p:sldSz cx="9144000" cy="5143500" type="screen16x9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38FF"/>
    <a:srgbClr val="FFFFFF"/>
    <a:srgbClr val="0F4F97"/>
    <a:srgbClr val="F6CE86"/>
    <a:srgbClr val="AEF8E5"/>
    <a:srgbClr val="0A8464"/>
    <a:srgbClr val="0DB78A"/>
    <a:srgbClr val="D68F10"/>
    <a:srgbClr val="F1B13D"/>
    <a:srgbClr val="10D6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37" autoAdjust="0"/>
    <p:restoredTop sz="94194" autoAdjust="0"/>
  </p:normalViewPr>
  <p:slideViewPr>
    <p:cSldViewPr snapToGrid="0">
      <p:cViewPr>
        <p:scale>
          <a:sx n="147" d="100"/>
          <a:sy n="147" d="100"/>
        </p:scale>
        <p:origin x="-80" y="208"/>
      </p:cViewPr>
      <p:guideLst>
        <p:guide orient="horz" pos="679"/>
        <p:guide orient="horz" pos="300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7" d="100"/>
        <a:sy n="167" d="100"/>
      </p:scale>
      <p:origin x="0" y="240"/>
    </p:cViewPr>
  </p:sorterViewPr>
  <p:notesViewPr>
    <p:cSldViewPr snapToObjects="1">
      <p:cViewPr varScale="1">
        <p:scale>
          <a:sx n="165" d="100"/>
          <a:sy n="165" d="100"/>
        </p:scale>
        <p:origin x="-5256" y="-112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90BC4E-F590-BF42-A1BE-C56445D64932}" type="doc">
      <dgm:prSet loTypeId="urn:microsoft.com/office/officeart/2005/8/layout/list1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708F1F8-F78C-E24C-973E-8F36719EA075}">
      <dgm:prSet phldrT="[Text]" custT="1"/>
      <dgm:spPr/>
      <dgm:t>
        <a:bodyPr/>
        <a:lstStyle/>
        <a:p>
          <a:r>
            <a:rPr lang="en-US" sz="2800" dirty="0" smtClean="0"/>
            <a:t>Application codes</a:t>
          </a:r>
        </a:p>
        <a:p>
          <a:r>
            <a:rPr lang="en-US" sz="1200" dirty="0" smtClean="0"/>
            <a:t>Managed by our users, often using </a:t>
          </a:r>
          <a:r>
            <a:rPr lang="en-US" sz="1200" dirty="0" err="1" smtClean="0"/>
            <a:t>Spack</a:t>
          </a:r>
          <a:r>
            <a:rPr lang="en-US" sz="1200" dirty="0" smtClean="0"/>
            <a:t> for combinatorial versioning</a:t>
          </a:r>
          <a:endParaRPr lang="en-US" sz="1200" dirty="0"/>
        </a:p>
      </dgm:t>
    </dgm:pt>
    <dgm:pt modelId="{D4CD6949-B76A-5B49-9053-15F015330646}" type="parTrans" cxnId="{A873AEC3-E51A-DF4D-A95D-0E61E430ED44}">
      <dgm:prSet/>
      <dgm:spPr/>
      <dgm:t>
        <a:bodyPr/>
        <a:lstStyle/>
        <a:p>
          <a:endParaRPr lang="en-US"/>
        </a:p>
      </dgm:t>
    </dgm:pt>
    <dgm:pt modelId="{5F15A5A8-3AC1-B64F-BD95-B3E53BC460C3}" type="sibTrans" cxnId="{A873AEC3-E51A-DF4D-A95D-0E61E430ED44}">
      <dgm:prSet/>
      <dgm:spPr/>
      <dgm:t>
        <a:bodyPr/>
        <a:lstStyle/>
        <a:p>
          <a:endParaRPr lang="en-US"/>
        </a:p>
      </dgm:t>
    </dgm:pt>
    <dgm:pt modelId="{29B5122F-797C-C14E-8DD5-D8BE488ED93B}">
      <dgm:prSet phldrT="[Text]" custT="1"/>
      <dgm:spPr/>
      <dgm:t>
        <a:bodyPr/>
        <a:lstStyle/>
        <a:p>
          <a:r>
            <a:rPr lang="en-US" sz="2800" dirty="0" smtClean="0"/>
            <a:t>Site Deployed Software</a:t>
          </a:r>
        </a:p>
        <a:p>
          <a:r>
            <a:rPr lang="en-US" sz="1200" dirty="0" smtClean="0"/>
            <a:t>User support group staff deployed– compilers, MPI implementations, math libraries, </a:t>
          </a:r>
          <a:r>
            <a:rPr lang="en-US" sz="1200" dirty="0" err="1" smtClean="0"/>
            <a:t>etc</a:t>
          </a:r>
          <a:endParaRPr lang="en-US" sz="1200" dirty="0"/>
        </a:p>
      </dgm:t>
    </dgm:pt>
    <dgm:pt modelId="{81948A4D-2132-0B43-9043-864B975B18D6}" type="parTrans" cxnId="{B90C3270-802E-8343-A0E9-A1FD3E06734F}">
      <dgm:prSet/>
      <dgm:spPr/>
      <dgm:t>
        <a:bodyPr/>
        <a:lstStyle/>
        <a:p>
          <a:endParaRPr lang="en-US"/>
        </a:p>
      </dgm:t>
    </dgm:pt>
    <dgm:pt modelId="{B6CF9B70-69C5-CD4C-8C3A-7297899AE5AA}" type="sibTrans" cxnId="{B90C3270-802E-8343-A0E9-A1FD3E06734F}">
      <dgm:prSet/>
      <dgm:spPr/>
      <dgm:t>
        <a:bodyPr/>
        <a:lstStyle/>
        <a:p>
          <a:endParaRPr lang="en-US"/>
        </a:p>
      </dgm:t>
    </dgm:pt>
    <dgm:pt modelId="{637B4992-AAF7-C140-9C18-71EB9B024CC1}">
      <dgm:prSet phldrT="[Text]" custT="1"/>
      <dgm:spPr/>
      <dgm:t>
        <a:bodyPr/>
        <a:lstStyle/>
        <a:p>
          <a:r>
            <a:rPr lang="en-US" sz="2800" dirty="0" smtClean="0"/>
            <a:t>System Software</a:t>
          </a:r>
        </a:p>
        <a:p>
          <a:r>
            <a:rPr lang="en-US" sz="1200" dirty="0" smtClean="0"/>
            <a:t>Single software stack managed by TOSS and RPM</a:t>
          </a:r>
          <a:endParaRPr lang="en-US" sz="1200" dirty="0"/>
        </a:p>
      </dgm:t>
    </dgm:pt>
    <dgm:pt modelId="{4733C8EC-16D7-AB4C-BF7F-A9B90B1E32C9}" type="parTrans" cxnId="{04579DCA-769F-0046-8324-45583EC93DFF}">
      <dgm:prSet/>
      <dgm:spPr/>
      <dgm:t>
        <a:bodyPr/>
        <a:lstStyle/>
        <a:p>
          <a:endParaRPr lang="en-US"/>
        </a:p>
      </dgm:t>
    </dgm:pt>
    <dgm:pt modelId="{E1BA1E94-1E47-FD41-B47F-8AB23BC2CE2C}" type="sibTrans" cxnId="{04579DCA-769F-0046-8324-45583EC93DFF}">
      <dgm:prSet/>
      <dgm:spPr/>
      <dgm:t>
        <a:bodyPr/>
        <a:lstStyle/>
        <a:p>
          <a:endParaRPr lang="en-US"/>
        </a:p>
      </dgm:t>
    </dgm:pt>
    <dgm:pt modelId="{172772B0-1036-334D-A626-5612F6660123}" type="pres">
      <dgm:prSet presAssocID="{CE90BC4E-F590-BF42-A1BE-C56445D64932}" presName="linear" presStyleCnt="0">
        <dgm:presLayoutVars>
          <dgm:dir/>
          <dgm:animLvl val="lvl"/>
          <dgm:resizeHandles val="exact"/>
        </dgm:presLayoutVars>
      </dgm:prSet>
      <dgm:spPr/>
    </dgm:pt>
    <dgm:pt modelId="{D39F6394-1B85-714C-8C8F-8F6266FCFA2B}" type="pres">
      <dgm:prSet presAssocID="{F708F1F8-F78C-E24C-973E-8F36719EA075}" presName="parentLin" presStyleCnt="0"/>
      <dgm:spPr/>
    </dgm:pt>
    <dgm:pt modelId="{5658879B-1D5F-A245-984F-F6229B66E059}" type="pres">
      <dgm:prSet presAssocID="{F708F1F8-F78C-E24C-973E-8F36719EA075}" presName="parentLeftMargin" presStyleLbl="node1" presStyleIdx="0" presStyleCnt="3"/>
      <dgm:spPr/>
    </dgm:pt>
    <dgm:pt modelId="{06CA5BF5-7428-914B-BC9C-F78AAD6D3EA4}" type="pres">
      <dgm:prSet presAssocID="{F708F1F8-F78C-E24C-973E-8F36719EA075}" presName="parentText" presStyleLbl="node1" presStyleIdx="0" presStyleCnt="3" custScaleX="11430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2A1852-48D0-4B42-8403-B086A8B0E150}" type="pres">
      <dgm:prSet presAssocID="{F708F1F8-F78C-E24C-973E-8F36719EA075}" presName="negativeSpace" presStyleCnt="0"/>
      <dgm:spPr/>
    </dgm:pt>
    <dgm:pt modelId="{619FD48A-7187-E246-B0EA-8700FBD6B0F3}" type="pres">
      <dgm:prSet presAssocID="{F708F1F8-F78C-E24C-973E-8F36719EA075}" presName="childText" presStyleLbl="conFgAcc1" presStyleIdx="0" presStyleCnt="3">
        <dgm:presLayoutVars>
          <dgm:bulletEnabled val="1"/>
        </dgm:presLayoutVars>
      </dgm:prSet>
      <dgm:spPr/>
    </dgm:pt>
    <dgm:pt modelId="{962F3806-7B26-D74C-80A4-BF4EAA25F2DD}" type="pres">
      <dgm:prSet presAssocID="{5F15A5A8-3AC1-B64F-BD95-B3E53BC460C3}" presName="spaceBetweenRectangles" presStyleCnt="0"/>
      <dgm:spPr/>
    </dgm:pt>
    <dgm:pt modelId="{A879D4CF-FB6A-4540-A9D8-4AF3F88F67EF}" type="pres">
      <dgm:prSet presAssocID="{29B5122F-797C-C14E-8DD5-D8BE488ED93B}" presName="parentLin" presStyleCnt="0"/>
      <dgm:spPr/>
    </dgm:pt>
    <dgm:pt modelId="{3E61A8F2-645E-3C42-902D-203FA2F84E5D}" type="pres">
      <dgm:prSet presAssocID="{29B5122F-797C-C14E-8DD5-D8BE488ED93B}" presName="parentLeftMargin" presStyleLbl="node1" presStyleIdx="0" presStyleCnt="3"/>
      <dgm:spPr/>
    </dgm:pt>
    <dgm:pt modelId="{E41E99E4-DE83-9C40-A0E0-F09C41C227EF}" type="pres">
      <dgm:prSet presAssocID="{29B5122F-797C-C14E-8DD5-D8BE488ED93B}" presName="parentText" presStyleLbl="node1" presStyleIdx="1" presStyleCnt="3" custScaleX="11430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769F70-95B3-794F-8005-D4511AA21BFD}" type="pres">
      <dgm:prSet presAssocID="{29B5122F-797C-C14E-8DD5-D8BE488ED93B}" presName="negativeSpace" presStyleCnt="0"/>
      <dgm:spPr/>
    </dgm:pt>
    <dgm:pt modelId="{8D454B70-3E14-1841-A714-060A627A3850}" type="pres">
      <dgm:prSet presAssocID="{29B5122F-797C-C14E-8DD5-D8BE488ED93B}" presName="childText" presStyleLbl="conFgAcc1" presStyleIdx="1" presStyleCnt="3">
        <dgm:presLayoutVars>
          <dgm:bulletEnabled val="1"/>
        </dgm:presLayoutVars>
      </dgm:prSet>
      <dgm:spPr/>
    </dgm:pt>
    <dgm:pt modelId="{46A0E395-9CD0-C940-8B5B-3B1C405DAB5D}" type="pres">
      <dgm:prSet presAssocID="{B6CF9B70-69C5-CD4C-8C3A-7297899AE5AA}" presName="spaceBetweenRectangles" presStyleCnt="0"/>
      <dgm:spPr/>
    </dgm:pt>
    <dgm:pt modelId="{875FC69E-02DE-3E40-90C3-129DE632FBAE}" type="pres">
      <dgm:prSet presAssocID="{637B4992-AAF7-C140-9C18-71EB9B024CC1}" presName="parentLin" presStyleCnt="0"/>
      <dgm:spPr/>
    </dgm:pt>
    <dgm:pt modelId="{5CEA4B41-7055-2E45-AFA3-BFEBDFEA56B1}" type="pres">
      <dgm:prSet presAssocID="{637B4992-AAF7-C140-9C18-71EB9B024CC1}" presName="parentLeftMargin" presStyleLbl="node1" presStyleIdx="1" presStyleCnt="3"/>
      <dgm:spPr/>
    </dgm:pt>
    <dgm:pt modelId="{90EA5AC1-5051-BB47-A284-C35798FD84C2}" type="pres">
      <dgm:prSet presAssocID="{637B4992-AAF7-C140-9C18-71EB9B024CC1}" presName="parentText" presStyleLbl="node1" presStyleIdx="2" presStyleCnt="3" custScaleX="11430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22BC0E-4219-1545-9652-DF807D2D9A17}" type="pres">
      <dgm:prSet presAssocID="{637B4992-AAF7-C140-9C18-71EB9B024CC1}" presName="negativeSpace" presStyleCnt="0"/>
      <dgm:spPr/>
    </dgm:pt>
    <dgm:pt modelId="{BFC2E58E-B5BF-1746-93E1-68D54D0D61B8}" type="pres">
      <dgm:prSet presAssocID="{637B4992-AAF7-C140-9C18-71EB9B024CC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C9B8724-4E75-7F4E-B9FA-F729E272A0DD}" type="presOf" srcId="{F708F1F8-F78C-E24C-973E-8F36719EA075}" destId="{06CA5BF5-7428-914B-BC9C-F78AAD6D3EA4}" srcOrd="1" destOrd="0" presId="urn:microsoft.com/office/officeart/2005/8/layout/list1"/>
    <dgm:cxn modelId="{E3488C83-2D0A-E240-BD8F-1B91466485B5}" type="presOf" srcId="{29B5122F-797C-C14E-8DD5-D8BE488ED93B}" destId="{E41E99E4-DE83-9C40-A0E0-F09C41C227EF}" srcOrd="1" destOrd="0" presId="urn:microsoft.com/office/officeart/2005/8/layout/list1"/>
    <dgm:cxn modelId="{9E1DF406-CC60-C744-8153-A2895E750070}" type="presOf" srcId="{CE90BC4E-F590-BF42-A1BE-C56445D64932}" destId="{172772B0-1036-334D-A626-5612F6660123}" srcOrd="0" destOrd="0" presId="urn:microsoft.com/office/officeart/2005/8/layout/list1"/>
    <dgm:cxn modelId="{A4B2AA63-38A1-5249-BC25-440888DCFFB1}" type="presOf" srcId="{29B5122F-797C-C14E-8DD5-D8BE488ED93B}" destId="{3E61A8F2-645E-3C42-902D-203FA2F84E5D}" srcOrd="0" destOrd="0" presId="urn:microsoft.com/office/officeart/2005/8/layout/list1"/>
    <dgm:cxn modelId="{6DA4571B-A849-2D40-A528-9CA729261F5F}" type="presOf" srcId="{637B4992-AAF7-C140-9C18-71EB9B024CC1}" destId="{5CEA4B41-7055-2E45-AFA3-BFEBDFEA56B1}" srcOrd="0" destOrd="0" presId="urn:microsoft.com/office/officeart/2005/8/layout/list1"/>
    <dgm:cxn modelId="{5E93B7D2-54DD-0A47-AF23-3909C275F38D}" type="presOf" srcId="{F708F1F8-F78C-E24C-973E-8F36719EA075}" destId="{5658879B-1D5F-A245-984F-F6229B66E059}" srcOrd="0" destOrd="0" presId="urn:microsoft.com/office/officeart/2005/8/layout/list1"/>
    <dgm:cxn modelId="{04579DCA-769F-0046-8324-45583EC93DFF}" srcId="{CE90BC4E-F590-BF42-A1BE-C56445D64932}" destId="{637B4992-AAF7-C140-9C18-71EB9B024CC1}" srcOrd="2" destOrd="0" parTransId="{4733C8EC-16D7-AB4C-BF7F-A9B90B1E32C9}" sibTransId="{E1BA1E94-1E47-FD41-B47F-8AB23BC2CE2C}"/>
    <dgm:cxn modelId="{941655B4-2C83-0647-AAB9-060AB8B3DD19}" type="presOf" srcId="{637B4992-AAF7-C140-9C18-71EB9B024CC1}" destId="{90EA5AC1-5051-BB47-A284-C35798FD84C2}" srcOrd="1" destOrd="0" presId="urn:microsoft.com/office/officeart/2005/8/layout/list1"/>
    <dgm:cxn modelId="{A873AEC3-E51A-DF4D-A95D-0E61E430ED44}" srcId="{CE90BC4E-F590-BF42-A1BE-C56445D64932}" destId="{F708F1F8-F78C-E24C-973E-8F36719EA075}" srcOrd="0" destOrd="0" parTransId="{D4CD6949-B76A-5B49-9053-15F015330646}" sibTransId="{5F15A5A8-3AC1-B64F-BD95-B3E53BC460C3}"/>
    <dgm:cxn modelId="{B90C3270-802E-8343-A0E9-A1FD3E06734F}" srcId="{CE90BC4E-F590-BF42-A1BE-C56445D64932}" destId="{29B5122F-797C-C14E-8DD5-D8BE488ED93B}" srcOrd="1" destOrd="0" parTransId="{81948A4D-2132-0B43-9043-864B975B18D6}" sibTransId="{B6CF9B70-69C5-CD4C-8C3A-7297899AE5AA}"/>
    <dgm:cxn modelId="{47FBDA71-CE5B-5244-B6E3-71D6E3589421}" type="presParOf" srcId="{172772B0-1036-334D-A626-5612F6660123}" destId="{D39F6394-1B85-714C-8C8F-8F6266FCFA2B}" srcOrd="0" destOrd="0" presId="urn:microsoft.com/office/officeart/2005/8/layout/list1"/>
    <dgm:cxn modelId="{338A4CF7-97A4-F948-8746-1B49A14169A4}" type="presParOf" srcId="{D39F6394-1B85-714C-8C8F-8F6266FCFA2B}" destId="{5658879B-1D5F-A245-984F-F6229B66E059}" srcOrd="0" destOrd="0" presId="urn:microsoft.com/office/officeart/2005/8/layout/list1"/>
    <dgm:cxn modelId="{24910A64-8730-D04B-9F87-CD6ECE9E66DA}" type="presParOf" srcId="{D39F6394-1B85-714C-8C8F-8F6266FCFA2B}" destId="{06CA5BF5-7428-914B-BC9C-F78AAD6D3EA4}" srcOrd="1" destOrd="0" presId="urn:microsoft.com/office/officeart/2005/8/layout/list1"/>
    <dgm:cxn modelId="{DBB563DD-E466-224D-BEAB-4FF41216358A}" type="presParOf" srcId="{172772B0-1036-334D-A626-5612F6660123}" destId="{822A1852-48D0-4B42-8403-B086A8B0E150}" srcOrd="1" destOrd="0" presId="urn:microsoft.com/office/officeart/2005/8/layout/list1"/>
    <dgm:cxn modelId="{4F518054-3E3B-B24A-9072-4E36E0AD2571}" type="presParOf" srcId="{172772B0-1036-334D-A626-5612F6660123}" destId="{619FD48A-7187-E246-B0EA-8700FBD6B0F3}" srcOrd="2" destOrd="0" presId="urn:microsoft.com/office/officeart/2005/8/layout/list1"/>
    <dgm:cxn modelId="{84F6D2D1-D553-044C-8AD6-A005A91DD4A5}" type="presParOf" srcId="{172772B0-1036-334D-A626-5612F6660123}" destId="{962F3806-7B26-D74C-80A4-BF4EAA25F2DD}" srcOrd="3" destOrd="0" presId="urn:microsoft.com/office/officeart/2005/8/layout/list1"/>
    <dgm:cxn modelId="{30448D12-3D87-B44D-9A78-98721B8E34E3}" type="presParOf" srcId="{172772B0-1036-334D-A626-5612F6660123}" destId="{A879D4CF-FB6A-4540-A9D8-4AF3F88F67EF}" srcOrd="4" destOrd="0" presId="urn:microsoft.com/office/officeart/2005/8/layout/list1"/>
    <dgm:cxn modelId="{2E6ABA1A-E2FD-4949-8215-C31B7E3ECE0C}" type="presParOf" srcId="{A879D4CF-FB6A-4540-A9D8-4AF3F88F67EF}" destId="{3E61A8F2-645E-3C42-902D-203FA2F84E5D}" srcOrd="0" destOrd="0" presId="urn:microsoft.com/office/officeart/2005/8/layout/list1"/>
    <dgm:cxn modelId="{0BCE81DD-A489-BB4B-B1A3-0EBEA8DA6270}" type="presParOf" srcId="{A879D4CF-FB6A-4540-A9D8-4AF3F88F67EF}" destId="{E41E99E4-DE83-9C40-A0E0-F09C41C227EF}" srcOrd="1" destOrd="0" presId="urn:microsoft.com/office/officeart/2005/8/layout/list1"/>
    <dgm:cxn modelId="{2F900D61-71C8-4740-957F-72257BD17E21}" type="presParOf" srcId="{172772B0-1036-334D-A626-5612F6660123}" destId="{5E769F70-95B3-794F-8005-D4511AA21BFD}" srcOrd="5" destOrd="0" presId="urn:microsoft.com/office/officeart/2005/8/layout/list1"/>
    <dgm:cxn modelId="{48F3CBE2-27CD-F94B-82C5-13E66D79FAD9}" type="presParOf" srcId="{172772B0-1036-334D-A626-5612F6660123}" destId="{8D454B70-3E14-1841-A714-060A627A3850}" srcOrd="6" destOrd="0" presId="urn:microsoft.com/office/officeart/2005/8/layout/list1"/>
    <dgm:cxn modelId="{FF0D8293-A186-5345-892D-FDF382569ACC}" type="presParOf" srcId="{172772B0-1036-334D-A626-5612F6660123}" destId="{46A0E395-9CD0-C940-8B5B-3B1C405DAB5D}" srcOrd="7" destOrd="0" presId="urn:microsoft.com/office/officeart/2005/8/layout/list1"/>
    <dgm:cxn modelId="{6F900386-E01E-8049-A14B-81AFADFA0D36}" type="presParOf" srcId="{172772B0-1036-334D-A626-5612F6660123}" destId="{875FC69E-02DE-3E40-90C3-129DE632FBAE}" srcOrd="8" destOrd="0" presId="urn:microsoft.com/office/officeart/2005/8/layout/list1"/>
    <dgm:cxn modelId="{21E99565-A987-4E41-BA47-D67923FC5539}" type="presParOf" srcId="{875FC69E-02DE-3E40-90C3-129DE632FBAE}" destId="{5CEA4B41-7055-2E45-AFA3-BFEBDFEA56B1}" srcOrd="0" destOrd="0" presId="urn:microsoft.com/office/officeart/2005/8/layout/list1"/>
    <dgm:cxn modelId="{209C4869-67BF-414B-8BF0-9739409E27CB}" type="presParOf" srcId="{875FC69E-02DE-3E40-90C3-129DE632FBAE}" destId="{90EA5AC1-5051-BB47-A284-C35798FD84C2}" srcOrd="1" destOrd="0" presId="urn:microsoft.com/office/officeart/2005/8/layout/list1"/>
    <dgm:cxn modelId="{257BEB7E-DD26-3C48-9346-06A9E3E2C982}" type="presParOf" srcId="{172772B0-1036-334D-A626-5612F6660123}" destId="{B222BC0E-4219-1545-9652-DF807D2D9A17}" srcOrd="9" destOrd="0" presId="urn:microsoft.com/office/officeart/2005/8/layout/list1"/>
    <dgm:cxn modelId="{1B1193C1-1840-854B-B54C-63DF66E5E784}" type="presParOf" srcId="{172772B0-1036-334D-A626-5612F6660123}" destId="{BFC2E58E-B5BF-1746-93E1-68D54D0D61B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9FD48A-7187-E246-B0EA-8700FBD6B0F3}">
      <dsp:nvSpPr>
        <dsp:cNvPr id="0" name=""/>
        <dsp:cNvSpPr/>
      </dsp:nvSpPr>
      <dsp:spPr>
        <a:xfrm>
          <a:off x="0" y="423672"/>
          <a:ext cx="82296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CA5BF5-7428-914B-BC9C-F78AAD6D3EA4}">
      <dsp:nvSpPr>
        <dsp:cNvPr id="0" name=""/>
        <dsp:cNvSpPr/>
      </dsp:nvSpPr>
      <dsp:spPr>
        <a:xfrm>
          <a:off x="411480" y="10392"/>
          <a:ext cx="6584560" cy="8265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Application codes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Managed by our users, often using </a:t>
          </a:r>
          <a:r>
            <a:rPr lang="en-US" sz="1200" kern="1200" dirty="0" err="1" smtClean="0"/>
            <a:t>Spack</a:t>
          </a:r>
          <a:r>
            <a:rPr lang="en-US" sz="1200" kern="1200" dirty="0" smtClean="0"/>
            <a:t> for combinatorial versioning</a:t>
          </a:r>
          <a:endParaRPr lang="en-US" sz="1200" kern="1200" dirty="0"/>
        </a:p>
      </dsp:txBody>
      <dsp:txXfrm>
        <a:off x="451829" y="50741"/>
        <a:ext cx="6503862" cy="745862"/>
      </dsp:txXfrm>
    </dsp:sp>
    <dsp:sp modelId="{8D454B70-3E14-1841-A714-060A627A3850}">
      <dsp:nvSpPr>
        <dsp:cNvPr id="0" name=""/>
        <dsp:cNvSpPr/>
      </dsp:nvSpPr>
      <dsp:spPr>
        <a:xfrm>
          <a:off x="0" y="1693752"/>
          <a:ext cx="82296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1E99E4-DE83-9C40-A0E0-F09C41C227EF}">
      <dsp:nvSpPr>
        <dsp:cNvPr id="0" name=""/>
        <dsp:cNvSpPr/>
      </dsp:nvSpPr>
      <dsp:spPr>
        <a:xfrm>
          <a:off x="411480" y="1280472"/>
          <a:ext cx="6584560" cy="8265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Site Deployed Software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User support group staff deployed– compilers, MPI implementations, math libraries, </a:t>
          </a:r>
          <a:r>
            <a:rPr lang="en-US" sz="1200" kern="1200" dirty="0" err="1" smtClean="0"/>
            <a:t>etc</a:t>
          </a:r>
          <a:endParaRPr lang="en-US" sz="1200" kern="1200" dirty="0"/>
        </a:p>
      </dsp:txBody>
      <dsp:txXfrm>
        <a:off x="451829" y="1320821"/>
        <a:ext cx="6503862" cy="745862"/>
      </dsp:txXfrm>
    </dsp:sp>
    <dsp:sp modelId="{BFC2E58E-B5BF-1746-93E1-68D54D0D61B8}">
      <dsp:nvSpPr>
        <dsp:cNvPr id="0" name=""/>
        <dsp:cNvSpPr/>
      </dsp:nvSpPr>
      <dsp:spPr>
        <a:xfrm>
          <a:off x="0" y="2963832"/>
          <a:ext cx="82296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EA5AC1-5051-BB47-A284-C35798FD84C2}">
      <dsp:nvSpPr>
        <dsp:cNvPr id="0" name=""/>
        <dsp:cNvSpPr/>
      </dsp:nvSpPr>
      <dsp:spPr>
        <a:xfrm>
          <a:off x="411480" y="2550552"/>
          <a:ext cx="6584560" cy="8265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System Software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Single software stack managed by TOSS and RPM</a:t>
          </a:r>
          <a:endParaRPr lang="en-US" sz="1200" kern="1200" dirty="0"/>
        </a:p>
      </dsp:txBody>
      <dsp:txXfrm>
        <a:off x="451829" y="2590901"/>
        <a:ext cx="6503862" cy="745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/>
          <a:lstStyle>
            <a:lvl1pPr algn="l">
              <a:defRPr sz="11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2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/>
          <a:lstStyle>
            <a:lvl1pPr algn="r">
              <a:defRPr sz="1100"/>
            </a:lvl1pPr>
          </a:lstStyle>
          <a:p>
            <a:fld id="{7A1D2F2F-8618-2143-A89B-2D6D3F007EBC}" type="datetimeFigureOut">
              <a:rPr lang="en-US" smtClean="0">
                <a:latin typeface="Arial"/>
              </a:rPr>
              <a:pPr/>
              <a:t>11/9/16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1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 anchor="b"/>
          <a:lstStyle>
            <a:lvl1pPr algn="l">
              <a:defRPr sz="11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1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 anchor="b"/>
          <a:lstStyle>
            <a:lvl1pPr algn="r">
              <a:defRPr sz="1100"/>
            </a:lvl1pPr>
          </a:lstStyle>
          <a:p>
            <a:fld id="{CE221CE3-F987-1944-AB66-8BE5522C5EC6}" type="slidenum">
              <a:rPr lang="en-US" smtClean="0">
                <a:latin typeface="Arial"/>
              </a:rPr>
              <a:pPr/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28481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/>
          <a:lstStyle>
            <a:lvl1pPr algn="l">
              <a:defRPr sz="11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2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/>
          <a:lstStyle>
            <a:lvl1pPr algn="r">
              <a:defRPr sz="1100">
                <a:latin typeface="Arial"/>
              </a:defRPr>
            </a:lvl1pPr>
          </a:lstStyle>
          <a:p>
            <a:fld id="{D8B0A143-2353-BE4A-A6C4-57C9AE3FBC68}" type="datetimeFigureOut">
              <a:rPr lang="en-US" smtClean="0"/>
              <a:pPr/>
              <a:t>11/9/16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53" tIns="46627" rIns="93253" bIns="466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5"/>
            <a:ext cx="5618480" cy="4189095"/>
          </a:xfrm>
          <a:prstGeom prst="rect">
            <a:avLst/>
          </a:prstGeom>
        </p:spPr>
        <p:txBody>
          <a:bodyPr vert="horz" lIns="93253" tIns="46627" rIns="93253" bIns="46627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1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 anchor="b"/>
          <a:lstStyle>
            <a:lvl1pPr algn="l">
              <a:defRPr sz="11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1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 anchor="b"/>
          <a:lstStyle>
            <a:lvl1pPr algn="r">
              <a:defRPr sz="1100">
                <a:latin typeface="Arial"/>
              </a:defRPr>
            </a:lvl1pPr>
          </a:lstStyle>
          <a:p>
            <a:fld id="{4CFDF800-FE0E-A944-8AC1-D57C07B35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7650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125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85332"/>
            <a:ext cx="9144000" cy="2743200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-378" y="4737717"/>
            <a:ext cx="9144000" cy="408660"/>
          </a:xfrm>
          <a:prstGeom prst="rect">
            <a:avLst/>
          </a:prstGeom>
          <a:gradFill flip="none" rotWithShape="1">
            <a:gsLst>
              <a:gs pos="0">
                <a:srgbClr val="294861"/>
              </a:gs>
              <a:gs pos="46000">
                <a:schemeClr val="accent1">
                  <a:lumMod val="50000"/>
                </a:schemeClr>
              </a:gs>
              <a:gs pos="100000">
                <a:srgbClr val="4388B8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600" dirty="0">
              <a:latin typeface="Arial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57200" y="423844"/>
            <a:ext cx="8229600" cy="1085682"/>
          </a:xfrm>
        </p:spPr>
        <p:txBody>
          <a:bodyPr anchor="b" anchorCtr="0"/>
          <a:lstStyle>
            <a:lvl1pPr>
              <a:lnSpc>
                <a:spcPts val="3800"/>
              </a:lnSpc>
              <a:defRPr sz="2800" b="1" i="0"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57201" y="1518647"/>
            <a:ext cx="5629274" cy="277416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buNone/>
              <a:defRPr sz="1600" b="0">
                <a:latin typeface="Calibri"/>
                <a:cs typeface="Calibri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0" y="1812353"/>
            <a:ext cx="4572000" cy="453767"/>
          </a:xfrm>
        </p:spPr>
        <p:txBody>
          <a:bodyPr rIns="182880" anchor="b" anchorCtr="0">
            <a:noAutofit/>
          </a:bodyPr>
          <a:lstStyle>
            <a:lvl1pPr marL="57150" indent="0" algn="r">
              <a:spcBef>
                <a:spcPts val="0"/>
              </a:spcBef>
              <a:buNone/>
              <a:defRPr sz="1400" b="0"/>
            </a:lvl1pPr>
            <a:lvl2pPr marL="342900" indent="0" algn="r">
              <a:buNone/>
              <a:defRPr sz="1600" b="0"/>
            </a:lvl2pPr>
            <a:lvl3pPr marL="628650" indent="0" algn="r">
              <a:buNone/>
              <a:defRPr sz="1600" b="0"/>
            </a:lvl3pPr>
            <a:lvl4pPr marL="857250" indent="0" algn="r">
              <a:buNone/>
              <a:defRPr sz="1600" b="0"/>
            </a:lvl4pPr>
            <a:lvl5pPr marL="1085850" indent="0" algn="r">
              <a:buNone/>
              <a:defRPr sz="1600" b="0"/>
            </a:lvl5pPr>
          </a:lstStyle>
          <a:p>
            <a:pPr lvl="0"/>
            <a:r>
              <a:rPr lang="en-US" dirty="0" smtClean="0"/>
              <a:t>Author’s Name</a:t>
            </a:r>
          </a:p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20963" y="4792854"/>
            <a:ext cx="3722600" cy="3536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algn="l" defTabSz="457200" rtl="0" eaLnBrk="1" latinLnBrk="0" hangingPunct="1">
              <a:lnSpc>
                <a:spcPct val="90000"/>
              </a:lnSpc>
              <a:spcAft>
                <a:spcPts val="300"/>
              </a:spcAft>
            </a:pPr>
            <a:r>
              <a:rPr lang="en-US" sz="6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LLNL-PRES</a:t>
            </a:r>
            <a:r>
              <a:rPr lang="en-US" sz="6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-708940</a:t>
            </a:r>
            <a:endParaRPr lang="en-US" sz="600" kern="1200" dirty="0" smtClean="0">
              <a:solidFill>
                <a:schemeClr val="bg1"/>
              </a:solidFill>
              <a:effectLst/>
              <a:latin typeface="Arial"/>
              <a:ea typeface="+mn-ea"/>
              <a:cs typeface="Arial"/>
            </a:endParaRPr>
          </a:p>
          <a:p>
            <a:pPr marL="0" algn="l" defTabSz="457200" rtl="0" eaLnBrk="1" latinLnBrk="0" hangingPunct="1">
              <a:lnSpc>
                <a:spcPct val="90000"/>
              </a:lnSpc>
              <a:spcAft>
                <a:spcPts val="600"/>
              </a:spcAft>
            </a:pPr>
            <a:r>
              <a:rPr lang="en-US" sz="5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This work was performed under the auspices of the</a:t>
            </a:r>
            <a:r>
              <a:rPr lang="en-US" sz="500" kern="1200" baseline="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5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U.S. Department of Energy by Lawrence Livermore National Laboratory under contract DE-AC52-07NA27344.</a:t>
            </a:r>
            <a:r>
              <a:rPr lang="en-US" sz="500" kern="1200" baseline="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5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Lawrence Livermore National Security, LLC</a:t>
            </a:r>
            <a:endParaRPr lang="en-US" sz="500" kern="1200" dirty="0">
              <a:solidFill>
                <a:schemeClr val="bg1"/>
              </a:solidFill>
              <a:effectLst/>
              <a:latin typeface="Arial"/>
              <a:ea typeface="+mn-ea"/>
              <a:cs typeface="Arial"/>
            </a:endParaRPr>
          </a:p>
        </p:txBody>
      </p:sp>
      <p:pic>
        <p:nvPicPr>
          <p:cNvPr id="18" name="Picture 17" descr="LLNL_Logo_WHT-LRG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4129" y="4818044"/>
            <a:ext cx="1588690" cy="268025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0" y="0"/>
            <a:ext cx="9144000" cy="84667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end page">
    <p:bg>
      <p:bgPr>
        <a:solidFill>
          <a:srgbClr val="0F4F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LNL_Logo_WHT-LR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852" y="4078115"/>
            <a:ext cx="2710739" cy="45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89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bIns="0"/>
          <a:lstStyle>
            <a:lvl1pPr eaLnBrk="1" latinLnBrk="0" hangingPunct="1">
              <a:spcBef>
                <a:spcPts val="1800"/>
              </a:spcBef>
              <a:spcAft>
                <a:spcPts val="0"/>
              </a:spcAft>
              <a:defRPr/>
            </a:lvl1pPr>
            <a:lvl2pPr eaLnBrk="1" latinLnBrk="0" hangingPunct="1">
              <a:spcAft>
                <a:spcPts val="0"/>
              </a:spcAft>
              <a:defRPr/>
            </a:lvl2pPr>
            <a:lvl3pPr eaLnBrk="1" latinLnBrk="0" hangingPunct="1">
              <a:spcAft>
                <a:spcPts val="0"/>
              </a:spcAft>
              <a:defRPr/>
            </a:lvl3pPr>
            <a:lvl4pPr eaLnBrk="1" latinLnBrk="0" hangingPunct="1">
              <a:spcAft>
                <a:spcPts val="0"/>
              </a:spcAft>
              <a:defRPr/>
            </a:lvl4pPr>
            <a:lvl5pPr eaLnBrk="1" latinLnBrk="0" hangingPunct="1">
              <a:spcAft>
                <a:spcPts val="0"/>
              </a:spcAft>
              <a:defRPr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164631"/>
            <a:ext cx="8229600" cy="756578"/>
          </a:xfrm>
          <a:prstGeom prst="rect">
            <a:avLst/>
          </a:prstGeom>
          <a:effectLst/>
        </p:spPr>
        <p:txBody>
          <a:bodyPr vert="horz" lIns="0" rIns="45720" rtlCol="0" anchor="ctr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ith side-text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077516"/>
            <a:ext cx="3968496" cy="3661149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side-text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26214" y="1077516"/>
            <a:ext cx="3968496" cy="3661149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08312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with 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077516"/>
            <a:ext cx="3968496" cy="3661149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718649" y="1077516"/>
            <a:ext cx="3968496" cy="3661149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294128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76178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" y="1"/>
            <a:ext cx="9143999" cy="921680"/>
          </a:xfrm>
          <a:solidFill>
            <a:schemeClr val="bg1"/>
          </a:solidFill>
          <a:effectLst/>
        </p:spPr>
        <p:txBody>
          <a:bodyPr vert="horz" lIns="457200" rIns="45720" rtlCol="0" anchor="ctr" anchorCtr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marL="233363" indent="0" algn="l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n-US" sz="3200" b="1" kern="12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76178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2.png"/><Relationship Id="rId13" Type="http://schemas.openxmlformats.org/officeDocument/2006/relationships/image" Target="../media/image3.png"/><Relationship Id="rId1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lab_icon_text_no_background_rgb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429" y="4872247"/>
            <a:ext cx="2043496" cy="20843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4766310"/>
            <a:ext cx="9144000" cy="37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5102"/>
            <a:ext cx="8229600" cy="754380"/>
          </a:xfrm>
          <a:prstGeom prst="rect">
            <a:avLst/>
          </a:prstGeom>
          <a:effectLst/>
        </p:spPr>
        <p:txBody>
          <a:bodyPr vert="horz" lIns="0" rIns="45720" rtlCol="0" anchor="ctr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81143"/>
            <a:ext cx="8229600" cy="36801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1" y="4766310"/>
            <a:ext cx="9144000" cy="3429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1988" y="5029055"/>
            <a:ext cx="873871" cy="769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/>
            <a:r>
              <a:rPr lang="en-US" sz="500" dirty="0" smtClean="0">
                <a:latin typeface="Arial"/>
                <a:cs typeface="Arial"/>
              </a:rPr>
              <a:t>LLNL-PRES</a:t>
            </a:r>
            <a:r>
              <a:rPr lang="en-US" sz="500" dirty="0" smtClean="0">
                <a:latin typeface="Arial"/>
                <a:cs typeface="Arial"/>
              </a:rPr>
              <a:t>-708940</a:t>
            </a:r>
            <a:endParaRPr lang="en-US" sz="500" dirty="0" smtClean="0">
              <a:latin typeface="Arial"/>
              <a:cs typeface="Arial"/>
            </a:endParaRPr>
          </a:p>
        </p:txBody>
      </p:sp>
      <p:sp>
        <p:nvSpPr>
          <p:cNvPr id="19" name="Slide Number Placeholder 7"/>
          <p:cNvSpPr txBox="1">
            <a:spLocks/>
          </p:cNvSpPr>
          <p:nvPr/>
        </p:nvSpPr>
        <p:spPr>
          <a:xfrm>
            <a:off x="8826124" y="4802440"/>
            <a:ext cx="317877" cy="341060"/>
          </a:xfrm>
          <a:prstGeom prst="rect">
            <a:avLst/>
          </a:prstGeom>
        </p:spPr>
        <p:txBody>
          <a:bodyPr rIns="45720" anchor="ctr" anchorCtr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D690BD-BADF-4FBD-97E7-557E707EBB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6059" y="950366"/>
            <a:ext cx="9150059" cy="0"/>
          </a:xfrm>
          <a:prstGeom prst="line">
            <a:avLst/>
          </a:prstGeom>
          <a:ln w="38100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NNSA_trans.png"/>
          <p:cNvPicPr>
            <a:picLocks noChangeAspect="1"/>
          </p:cNvPicPr>
          <p:nvPr/>
        </p:nvPicPr>
        <p:blipFill>
          <a:blip r:embed="rId13" cstate="print">
            <a:alphaModFix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8104" y="4841530"/>
            <a:ext cx="716993" cy="2763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2" r:id="rId2"/>
    <p:sldLayoutId id="2147483711" r:id="rId3"/>
    <p:sldLayoutId id="2147483715" r:id="rId4"/>
    <p:sldLayoutId id="2147483722" r:id="rId5"/>
    <p:sldLayoutId id="2147483721" r:id="rId6"/>
    <p:sldLayoutId id="2147483717" r:id="rId7"/>
    <p:sldLayoutId id="2147483718" r:id="rId8"/>
    <p:sldLayoutId id="2147483719" r:id="rId9"/>
    <p:sldLayoutId id="2147483723" r:id="rId10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latinLnBrk="0" hangingPunct="1">
        <a:lnSpc>
          <a:spcPct val="90000"/>
        </a:lnSpc>
        <a:spcBef>
          <a:spcPct val="0"/>
        </a:spcBef>
        <a:buNone/>
        <a:defRPr kumimoji="0" sz="2400" b="1" kern="1200">
          <a:solidFill>
            <a:schemeClr val="accent1">
              <a:lumMod val="75000"/>
            </a:schemeClr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85750" indent="-228600" algn="l" rtl="0" eaLnBrk="1" latinLnBrk="0" hangingPunct="1">
        <a:spcBef>
          <a:spcPts val="1800"/>
        </a:spcBef>
        <a:spcAft>
          <a:spcPts val="0"/>
        </a:spcAft>
        <a:buClr>
          <a:schemeClr val="accent1">
            <a:lumMod val="75000"/>
          </a:schemeClr>
        </a:buClr>
        <a:buSzPct val="90000"/>
        <a:buFont typeface="Wingdings" charset="2"/>
        <a:buChar char="§"/>
        <a:tabLst/>
        <a:defRPr kumimoji="0" sz="1800" b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28650" indent="-285750" algn="l" rtl="0" eaLnBrk="1" latinLnBrk="0" hangingPunct="1">
        <a:spcBef>
          <a:spcPts val="0"/>
        </a:spcBef>
        <a:spcAft>
          <a:spcPts val="0"/>
        </a:spcAft>
        <a:buClrTx/>
        <a:buSzPct val="90000"/>
        <a:buFont typeface="Calibri" panose="020F0502020204030204" pitchFamily="34" charset="0"/>
        <a:buChar char="—"/>
        <a:defRPr kumimoji="0"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00100" indent="-171450" algn="l" rtl="0" eaLnBrk="1" latinLnBrk="0" hangingPunct="1">
        <a:spcBef>
          <a:spcPts val="0"/>
        </a:spcBef>
        <a:spcAft>
          <a:spcPts val="0"/>
        </a:spcAft>
        <a:buClrTx/>
        <a:buSzPct val="90000"/>
        <a:buFont typeface="Arial" panose="020B0604020202020204" pitchFamily="34" charset="0"/>
        <a:buChar char="•"/>
        <a:defRPr kumimoji="0" sz="1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028700" indent="-171450" algn="l" rtl="0" eaLnBrk="1" latinLnBrk="0" hangingPunct="1">
        <a:spcBef>
          <a:spcPts val="0"/>
        </a:spcBef>
        <a:spcAft>
          <a:spcPts val="0"/>
        </a:spcAft>
        <a:buClrTx/>
        <a:buSzPct val="100000"/>
        <a:buFont typeface="Lucida Grande"/>
        <a:buChar char="–"/>
        <a:defRPr kumimoji="0"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257300" indent="-171450" algn="l" rtl="0" eaLnBrk="1" latinLnBrk="0" hangingPunct="1">
        <a:spcBef>
          <a:spcPts val="0"/>
        </a:spcBef>
        <a:spcAft>
          <a:spcPts val="0"/>
        </a:spcAft>
        <a:buClrTx/>
        <a:buFont typeface="Arial"/>
        <a:buChar char="•"/>
        <a:tabLst>
          <a:tab pos="1200150" algn="l"/>
        </a:tabLst>
        <a:defRPr kumimoji="0" lang="en-US" sz="1200" kern="120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606377" y="538787"/>
            <a:ext cx="7318391" cy="872571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sz="4000" dirty="0" smtClean="0"/>
              <a:t>Managing Combinatorial Software  Installations </a:t>
            </a:r>
            <a:r>
              <a:rPr lang="en-US" sz="4000" dirty="0" smtClean="0"/>
              <a:t>with </a:t>
            </a:r>
            <a:r>
              <a:rPr lang="en-US" sz="4000" dirty="0" err="1" smtClean="0"/>
              <a:t>Spack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719357" y="1763683"/>
            <a:ext cx="5424643" cy="453767"/>
          </a:xfrm>
        </p:spPr>
        <p:txBody>
          <a:bodyPr/>
          <a:lstStyle/>
          <a:p>
            <a:pPr lvl="0"/>
            <a:r>
              <a:rPr lang="en-US" dirty="0" smtClean="0"/>
              <a:t>Gregory Becker, Peter </a:t>
            </a:r>
            <a:r>
              <a:rPr lang="en-US" dirty="0" err="1" smtClean="0"/>
              <a:t>Scheibel</a:t>
            </a:r>
            <a:r>
              <a:rPr lang="en-US" dirty="0" smtClean="0"/>
              <a:t>, Todd </a:t>
            </a:r>
            <a:r>
              <a:rPr lang="en-US" dirty="0" err="1" smtClean="0"/>
              <a:t>Gamblin</a:t>
            </a:r>
            <a:r>
              <a:rPr lang="en-US" dirty="0" smtClean="0"/>
              <a:t>, Matt </a:t>
            </a:r>
            <a:r>
              <a:rPr lang="en-US" dirty="0" err="1" smtClean="0"/>
              <a:t>LeGendre</a:t>
            </a:r>
            <a:endParaRPr lang="en-US" dirty="0" smtClean="0"/>
          </a:p>
        </p:txBody>
      </p:sp>
      <p:pic>
        <p:nvPicPr>
          <p:cNvPr id="6" name="Picture 5" descr="spack-logo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324" y="419283"/>
            <a:ext cx="1116356" cy="1113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provide a configuration file so that software </a:t>
            </a:r>
            <a:r>
              <a:rPr lang="en-US" dirty="0" err="1" smtClean="0"/>
              <a:t>deployers</a:t>
            </a:r>
            <a:r>
              <a:rPr lang="en-US" dirty="0" smtClean="0"/>
              <a:t> can define subspaces on a per-package basis.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7829" y="2833400"/>
            <a:ext cx="8603799" cy="183281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57150" indent="0">
              <a:spcBef>
                <a:spcPts val="0"/>
              </a:spcBef>
              <a:buNone/>
            </a:pPr>
            <a:r>
              <a:rPr lang="nl-NL" sz="900" dirty="0" smtClean="0">
                <a:latin typeface="Courier"/>
                <a:cs typeface="Courier"/>
              </a:rPr>
              <a:t>packages:</a:t>
            </a:r>
          </a:p>
          <a:p>
            <a:pPr marL="57150" indent="0">
              <a:spcBef>
                <a:spcPts val="0"/>
              </a:spcBef>
              <a:buNone/>
            </a:pPr>
            <a:r>
              <a:rPr lang="nl-NL" sz="900" dirty="0">
                <a:latin typeface="Courier"/>
                <a:cs typeface="Courier"/>
              </a:rPr>
              <a:t> </a:t>
            </a:r>
            <a:r>
              <a:rPr lang="nl-NL" sz="900" dirty="0" smtClean="0">
                <a:latin typeface="Courier"/>
                <a:cs typeface="Courier"/>
              </a:rPr>
              <a:t> </a:t>
            </a:r>
            <a:r>
              <a:rPr lang="nl-NL" sz="900" dirty="0" err="1" smtClean="0">
                <a:latin typeface="Courier"/>
                <a:cs typeface="Courier"/>
              </a:rPr>
              <a:t>zlib</a:t>
            </a:r>
            <a:r>
              <a:rPr lang="nl-NL" sz="900" dirty="0" smtClean="0">
                <a:latin typeface="Courier"/>
                <a:cs typeface="Courier"/>
              </a:rPr>
              <a:t>:</a:t>
            </a:r>
            <a:endParaRPr lang="nl-NL" sz="900" dirty="0">
              <a:latin typeface="Courier"/>
              <a:cs typeface="Courier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nl-NL" sz="900" dirty="0">
                <a:latin typeface="Courier"/>
                <a:cs typeface="Courier"/>
              </a:rPr>
              <a:t>  </a:t>
            </a:r>
            <a:r>
              <a:rPr lang="nl-NL" sz="900" dirty="0" smtClean="0">
                <a:latin typeface="Courier"/>
                <a:cs typeface="Courier"/>
              </a:rPr>
              <a:t>  </a:t>
            </a:r>
            <a:r>
              <a:rPr lang="ro-RO" sz="900" dirty="0" smtClean="0">
                <a:latin typeface="Courier"/>
                <a:cs typeface="Courier"/>
              </a:rPr>
              <a:t>subspaces</a:t>
            </a:r>
            <a:r>
              <a:rPr lang="ro-RO" sz="900" dirty="0">
                <a:latin typeface="Courier"/>
                <a:cs typeface="Courier"/>
              </a:rPr>
              <a:t>:</a:t>
            </a:r>
          </a:p>
          <a:p>
            <a:pPr marL="5715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900" dirty="0">
                <a:latin typeface="Courier"/>
                <a:cs typeface="Courier"/>
              </a:rPr>
              <a:t>  </a:t>
            </a:r>
            <a:r>
              <a:rPr lang="ro-RO" sz="900" dirty="0" smtClean="0">
                <a:latin typeface="Courier"/>
                <a:cs typeface="Courier"/>
              </a:rPr>
              <a:t>    </a:t>
            </a:r>
            <a:r>
              <a:rPr lang="ro-RO" sz="900" dirty="0">
                <a:latin typeface="Courier"/>
                <a:cs typeface="Courier"/>
              </a:rPr>
              <a:t>subspace1:</a:t>
            </a:r>
          </a:p>
          <a:p>
            <a:pPr marL="5715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900" dirty="0">
                <a:latin typeface="Courier"/>
                <a:cs typeface="Courier"/>
              </a:rPr>
              <a:t>  </a:t>
            </a:r>
            <a:r>
              <a:rPr lang="en-US" sz="900" dirty="0" smtClean="0">
                <a:latin typeface="Courier"/>
                <a:cs typeface="Courier"/>
              </a:rPr>
              <a:t>      </a:t>
            </a:r>
            <a:r>
              <a:rPr lang="en-US" sz="900" dirty="0">
                <a:latin typeface="Courier"/>
                <a:cs typeface="Courier"/>
              </a:rPr>
              <a:t>name: {</a:t>
            </a:r>
            <a:r>
              <a:rPr lang="en-US" sz="900" dirty="0">
                <a:solidFill>
                  <a:schemeClr val="accent2">
                    <a:lumMod val="75000"/>
                  </a:schemeClr>
                </a:solidFill>
                <a:latin typeface="Courier"/>
                <a:cs typeface="Courier"/>
              </a:rPr>
              <a:t>NAME</a:t>
            </a:r>
            <a:r>
              <a:rPr lang="en-US" sz="900" dirty="0">
                <a:latin typeface="Courier"/>
                <a:cs typeface="Courier"/>
              </a:rPr>
              <a:t>}-{</a:t>
            </a:r>
            <a:r>
              <a:rPr lang="en-US" sz="900" dirty="0">
                <a:solidFill>
                  <a:srgbClr val="953735"/>
                </a:solidFill>
                <a:latin typeface="Courier"/>
                <a:cs typeface="Courier"/>
              </a:rPr>
              <a:t>VERSION</a:t>
            </a:r>
            <a:r>
              <a:rPr lang="en-US" sz="900" dirty="0">
                <a:latin typeface="Courier"/>
                <a:cs typeface="Courier"/>
              </a:rPr>
              <a:t>}</a:t>
            </a:r>
          </a:p>
          <a:p>
            <a:pPr marL="5715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900" dirty="0">
                <a:latin typeface="Courier"/>
                <a:cs typeface="Courier"/>
              </a:rPr>
              <a:t>  </a:t>
            </a:r>
            <a:r>
              <a:rPr lang="nl-NL" sz="900" dirty="0" smtClean="0">
                <a:latin typeface="Courier"/>
                <a:cs typeface="Courier"/>
              </a:rPr>
              <a:t>      </a:t>
            </a:r>
            <a:r>
              <a:rPr lang="nl-NL" sz="900" dirty="0">
                <a:latin typeface="Courier"/>
                <a:cs typeface="Courier"/>
              </a:rPr>
              <a:t>prefix: /</a:t>
            </a:r>
            <a:r>
              <a:rPr lang="nl-NL" sz="900" dirty="0" err="1">
                <a:latin typeface="Courier"/>
                <a:cs typeface="Courier"/>
              </a:rPr>
              <a:t>usr</a:t>
            </a:r>
            <a:r>
              <a:rPr lang="nl-NL" sz="900" dirty="0">
                <a:latin typeface="Courier"/>
                <a:cs typeface="Courier"/>
              </a:rPr>
              <a:t>/</a:t>
            </a:r>
            <a:r>
              <a:rPr lang="nl-NL" sz="900" dirty="0" err="1">
                <a:latin typeface="Courier"/>
                <a:cs typeface="Courier"/>
              </a:rPr>
              <a:t>tce</a:t>
            </a:r>
            <a:r>
              <a:rPr lang="nl-NL" sz="900" dirty="0">
                <a:latin typeface="Courier"/>
                <a:cs typeface="Courier"/>
              </a:rPr>
              <a:t>/</a:t>
            </a:r>
            <a:r>
              <a:rPr lang="nl-NL" sz="900" dirty="0" smtClean="0">
                <a:latin typeface="Courier"/>
                <a:cs typeface="Courier"/>
              </a:rPr>
              <a:t>tools</a:t>
            </a:r>
            <a:endParaRPr lang="nl-NL" sz="900" dirty="0">
              <a:latin typeface="Courier"/>
              <a:cs typeface="Courier"/>
            </a:endParaRPr>
          </a:p>
          <a:p>
            <a:pPr marL="5715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900" dirty="0" smtClean="0">
                <a:latin typeface="Courier"/>
                <a:cs typeface="Courier"/>
              </a:rPr>
              <a:t>  </a:t>
            </a:r>
            <a:r>
              <a:rPr lang="nl-NL" sz="900" dirty="0" smtClean="0">
                <a:latin typeface="Courier"/>
                <a:cs typeface="Courier"/>
              </a:rPr>
              <a:t>hdf5:</a:t>
            </a:r>
            <a:endParaRPr lang="nl-NL" sz="900" dirty="0">
              <a:latin typeface="Courier"/>
              <a:cs typeface="Courier"/>
            </a:endParaRPr>
          </a:p>
          <a:p>
            <a:pPr marL="5715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900" dirty="0" smtClean="0">
                <a:latin typeface="Courier"/>
                <a:cs typeface="Courier"/>
              </a:rPr>
              <a:t>    </a:t>
            </a:r>
            <a:r>
              <a:rPr lang="ro-RO" sz="900" dirty="0">
                <a:latin typeface="Courier"/>
                <a:cs typeface="Courier"/>
              </a:rPr>
              <a:t>subspaces:</a:t>
            </a:r>
          </a:p>
          <a:p>
            <a:pPr marL="5715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900" dirty="0" smtClean="0">
                <a:latin typeface="Courier"/>
                <a:cs typeface="Courier"/>
              </a:rPr>
              <a:t>      </a:t>
            </a:r>
            <a:r>
              <a:rPr lang="tr-TR" sz="900" dirty="0" smtClean="0">
                <a:latin typeface="Courier"/>
                <a:cs typeface="Courier"/>
              </a:rPr>
              <a:t>hdf5subspace</a:t>
            </a:r>
            <a:r>
              <a:rPr lang="tr-TR" sz="900" dirty="0" smtClean="0">
                <a:latin typeface="Courier"/>
                <a:cs typeface="Courier"/>
              </a:rPr>
              <a:t>:</a:t>
            </a:r>
            <a:endParaRPr lang="tr-TR" sz="900" dirty="0">
              <a:latin typeface="Courier"/>
              <a:cs typeface="Courier"/>
            </a:endParaRPr>
          </a:p>
          <a:p>
            <a:pPr marL="5715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900" dirty="0" smtClean="0">
                <a:latin typeface="Courier"/>
                <a:cs typeface="Courier"/>
              </a:rPr>
              <a:t>        </a:t>
            </a:r>
            <a:r>
              <a:rPr lang="en-US" sz="900" dirty="0">
                <a:latin typeface="Courier"/>
                <a:cs typeface="Courier"/>
              </a:rPr>
              <a:t>name: {</a:t>
            </a:r>
            <a:r>
              <a:rPr lang="en-US" sz="900" dirty="0">
                <a:solidFill>
                  <a:srgbClr val="953735"/>
                </a:solidFill>
                <a:latin typeface="Courier"/>
                <a:cs typeface="Courier"/>
              </a:rPr>
              <a:t>NAME</a:t>
            </a:r>
            <a:r>
              <a:rPr lang="en-US" sz="900" dirty="0">
                <a:latin typeface="Courier"/>
                <a:cs typeface="Courier"/>
              </a:rPr>
              <a:t>}</a:t>
            </a:r>
            <a:r>
              <a:rPr lang="en-US" sz="900" dirty="0" smtClean="0">
                <a:latin typeface="Courier"/>
                <a:cs typeface="Courier"/>
              </a:rPr>
              <a:t>-{</a:t>
            </a:r>
            <a:r>
              <a:rPr lang="en-US" sz="900" dirty="0" smtClean="0">
                <a:solidFill>
                  <a:srgbClr val="953735"/>
                </a:solidFill>
                <a:latin typeface="Courier"/>
                <a:cs typeface="Courier"/>
              </a:rPr>
              <a:t>VERSION</a:t>
            </a:r>
            <a:r>
              <a:rPr lang="en-US" sz="900" dirty="0" smtClean="0">
                <a:latin typeface="Courier"/>
                <a:cs typeface="Courier"/>
              </a:rPr>
              <a:t>}-</a:t>
            </a:r>
            <a:r>
              <a:rPr lang="en-US" sz="900" dirty="0">
                <a:latin typeface="Courier"/>
                <a:cs typeface="Courier"/>
              </a:rPr>
              <a:t>{</a:t>
            </a:r>
            <a:r>
              <a:rPr lang="en-US" sz="900" dirty="0" smtClean="0">
                <a:solidFill>
                  <a:srgbClr val="953735"/>
                </a:solidFill>
                <a:latin typeface="Courier"/>
                <a:cs typeface="Courier"/>
              </a:rPr>
              <a:t>COMPILER</a:t>
            </a:r>
            <a:r>
              <a:rPr lang="en-US" sz="900" dirty="0" smtClean="0">
                <a:latin typeface="Courier"/>
                <a:cs typeface="Courier"/>
              </a:rPr>
              <a:t>}-{</a:t>
            </a:r>
            <a:r>
              <a:rPr lang="en-US" sz="900" dirty="0" err="1" smtClean="0">
                <a:solidFill>
                  <a:srgbClr val="800000"/>
                </a:solidFill>
                <a:latin typeface="Courier"/>
                <a:cs typeface="Courier"/>
              </a:rPr>
              <a:t>DEP</a:t>
            </a:r>
            <a:r>
              <a:rPr lang="en-US" sz="900" dirty="0" err="1" smtClean="0">
                <a:latin typeface="Courier"/>
                <a:cs typeface="Courier"/>
              </a:rPr>
              <a:t>:mpi:</a:t>
            </a:r>
            <a:r>
              <a:rPr lang="en-US" sz="900" dirty="0" err="1" smtClean="0">
                <a:solidFill>
                  <a:srgbClr val="800000"/>
                </a:solidFill>
                <a:latin typeface="Courier"/>
                <a:cs typeface="Courier"/>
              </a:rPr>
              <a:t>NAME</a:t>
            </a:r>
            <a:r>
              <a:rPr lang="en-US" sz="900" dirty="0" smtClean="0">
                <a:latin typeface="Courier"/>
                <a:cs typeface="Courier"/>
              </a:rPr>
              <a:t>}-{</a:t>
            </a:r>
            <a:r>
              <a:rPr lang="en-US" sz="900" dirty="0" err="1" smtClean="0">
                <a:solidFill>
                  <a:srgbClr val="800000"/>
                </a:solidFill>
                <a:latin typeface="Courier"/>
                <a:cs typeface="Courier"/>
              </a:rPr>
              <a:t>DEP</a:t>
            </a:r>
            <a:r>
              <a:rPr lang="en-US" sz="900" dirty="0" err="1" smtClean="0">
                <a:latin typeface="Courier"/>
                <a:cs typeface="Courier"/>
              </a:rPr>
              <a:t>:mpi:</a:t>
            </a:r>
            <a:r>
              <a:rPr lang="en-US" sz="900" dirty="0" err="1" smtClean="0">
                <a:solidFill>
                  <a:srgbClr val="800000"/>
                </a:solidFill>
                <a:latin typeface="Courier"/>
                <a:cs typeface="Courier"/>
              </a:rPr>
              <a:t>VERSION</a:t>
            </a:r>
            <a:r>
              <a:rPr lang="en-US" sz="900" dirty="0" smtClean="0">
                <a:latin typeface="Courier"/>
                <a:cs typeface="Courier"/>
              </a:rPr>
              <a:t>}</a:t>
            </a:r>
            <a:endParaRPr lang="en-US" sz="900" dirty="0">
              <a:latin typeface="Courier"/>
              <a:cs typeface="Courier"/>
            </a:endParaRPr>
          </a:p>
          <a:p>
            <a:pPr marL="5715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900" dirty="0" smtClean="0">
                <a:latin typeface="Courier"/>
                <a:cs typeface="Courier"/>
              </a:rPr>
              <a:t>        </a:t>
            </a:r>
            <a:r>
              <a:rPr lang="nl-NL" sz="900" dirty="0">
                <a:latin typeface="Courier"/>
                <a:cs typeface="Courier"/>
              </a:rPr>
              <a:t>prefix: /</a:t>
            </a:r>
            <a:r>
              <a:rPr lang="nl-NL" sz="900" dirty="0" err="1">
                <a:latin typeface="Courier"/>
                <a:cs typeface="Courier"/>
              </a:rPr>
              <a:t>usr</a:t>
            </a:r>
            <a:r>
              <a:rPr lang="nl-NL" sz="900" dirty="0">
                <a:latin typeface="Courier"/>
                <a:cs typeface="Courier"/>
              </a:rPr>
              <a:t>/</a:t>
            </a:r>
            <a:r>
              <a:rPr lang="nl-NL" sz="900" dirty="0" err="1">
                <a:latin typeface="Courier"/>
                <a:cs typeface="Courier"/>
              </a:rPr>
              <a:t>tce</a:t>
            </a:r>
            <a:r>
              <a:rPr lang="nl-NL" sz="900" dirty="0">
                <a:latin typeface="Courier"/>
                <a:cs typeface="Courier"/>
              </a:rPr>
              <a:t>/</a:t>
            </a:r>
            <a:r>
              <a:rPr lang="nl-NL" sz="900" dirty="0" smtClean="0">
                <a:latin typeface="Courier"/>
                <a:cs typeface="Courier"/>
              </a:rPr>
              <a:t>tools</a:t>
            </a:r>
            <a:endParaRPr lang="nl-NL" sz="900" dirty="0">
              <a:latin typeface="Courier"/>
              <a:cs typeface="Courie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0662" y="1103387"/>
            <a:ext cx="8610907" cy="1727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1800"/>
              </a:spcBef>
              <a:buFont typeface="Wingdings" charset="2"/>
              <a:buChar char="§"/>
            </a:pPr>
            <a:r>
              <a:rPr lang="en-US" sz="1600" dirty="0" smtClean="0"/>
              <a:t>Subspaces </a:t>
            </a:r>
            <a:r>
              <a:rPr lang="en-US" sz="1600" dirty="0" smtClean="0"/>
              <a:t>must be configured on a per-package basis.</a:t>
            </a:r>
          </a:p>
          <a:p>
            <a:pPr marL="285750" indent="-285750">
              <a:lnSpc>
                <a:spcPct val="120000"/>
              </a:lnSpc>
              <a:spcBef>
                <a:spcPts val="1800"/>
              </a:spcBef>
              <a:buFont typeface="Wingdings" charset="2"/>
              <a:buChar char="§"/>
            </a:pPr>
            <a:r>
              <a:rPr lang="en-US" sz="1600" dirty="0" smtClean="0"/>
              <a:t>An implementation of subspaces consists of a language for representing projections of the build space</a:t>
            </a:r>
            <a:r>
              <a:rPr lang="en-US" sz="1600" dirty="0" smtClean="0"/>
              <a:t>.</a:t>
            </a:r>
          </a:p>
          <a:p>
            <a:pPr marL="285750" indent="-285750">
              <a:lnSpc>
                <a:spcPct val="120000"/>
              </a:lnSpc>
              <a:spcBef>
                <a:spcPts val="1800"/>
              </a:spcBef>
              <a:buFont typeface="Wingdings" charset="2"/>
              <a:buChar char="§"/>
            </a:pPr>
            <a:r>
              <a:rPr lang="en-US" sz="1600" dirty="0" smtClean="0"/>
              <a:t>Names determine upgrade policy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10885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use </a:t>
            </a:r>
            <a:r>
              <a:rPr lang="en-US" dirty="0" err="1"/>
              <a:t>S</a:t>
            </a:r>
            <a:r>
              <a:rPr lang="en-US" dirty="0" err="1" smtClean="0"/>
              <a:t>pack</a:t>
            </a:r>
            <a:r>
              <a:rPr lang="en-US" dirty="0" smtClean="0"/>
              <a:t> to drive the RPM package manager.</a:t>
            </a:r>
            <a:endParaRPr lang="en-US" dirty="0"/>
          </a:p>
        </p:txBody>
      </p:sp>
      <p:pic>
        <p:nvPicPr>
          <p:cNvPr id="5" name="Picture 4" descr="dag_to_rpm_examp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38" y="2442308"/>
            <a:ext cx="8665308" cy="2308283"/>
          </a:xfrm>
          <a:prstGeom prst="rect">
            <a:avLst/>
          </a:prstGeom>
        </p:spPr>
      </p:pic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457200" y="1081143"/>
            <a:ext cx="8229600" cy="134162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Administrators can manage and deploy </a:t>
            </a:r>
            <a:r>
              <a:rPr lang="en-US" dirty="0" err="1" smtClean="0"/>
              <a:t>combinatorially</a:t>
            </a:r>
            <a:r>
              <a:rPr lang="en-US" dirty="0" smtClean="0"/>
              <a:t> versioned software</a:t>
            </a:r>
          </a:p>
          <a:p>
            <a:r>
              <a:rPr lang="en-US" dirty="0" err="1" smtClean="0"/>
              <a:t>Spack</a:t>
            </a:r>
            <a:r>
              <a:rPr lang="en-US" dirty="0" smtClean="0"/>
              <a:t> will generate necessary files to drive build system for package and dependencies</a:t>
            </a:r>
          </a:p>
          <a:p>
            <a:r>
              <a:rPr lang="en-US" dirty="0" smtClean="0"/>
              <a:t>RPM package management depends on names – generated by subspaces</a:t>
            </a:r>
          </a:p>
        </p:txBody>
      </p:sp>
    </p:spTree>
    <p:extLst>
      <p:ext uri="{BB962C8B-B14F-4D97-AF65-F5344CB8AC3E}">
        <p14:creationId xmlns:p14="http://schemas.microsoft.com/office/powerpoint/2010/main" val="3207104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6999" y="3059496"/>
            <a:ext cx="5003065" cy="1553780"/>
          </a:xfrm>
        </p:spPr>
        <p:txBody>
          <a:bodyPr/>
          <a:lstStyle/>
          <a:p>
            <a:r>
              <a:rPr lang="en-US" sz="1200" dirty="0"/>
              <a:t>Administrators can manage and deploy </a:t>
            </a:r>
            <a:r>
              <a:rPr lang="en-US" sz="1200" dirty="0" err="1"/>
              <a:t>combinatorially</a:t>
            </a:r>
            <a:r>
              <a:rPr lang="en-US" sz="1200" dirty="0"/>
              <a:t> versioned </a:t>
            </a:r>
            <a:r>
              <a:rPr lang="en-US" sz="1200" dirty="0" smtClean="0"/>
              <a:t>software</a:t>
            </a:r>
          </a:p>
          <a:p>
            <a:pPr lvl="1"/>
            <a:r>
              <a:rPr lang="en-US" sz="1200" dirty="0" smtClean="0"/>
              <a:t>Using a tool they know</a:t>
            </a:r>
          </a:p>
          <a:p>
            <a:pPr lvl="1"/>
            <a:r>
              <a:rPr lang="en-US" sz="1200" dirty="0" smtClean="0"/>
              <a:t>At a system level</a:t>
            </a:r>
            <a:endParaRPr lang="en-US" sz="1200" dirty="0"/>
          </a:p>
          <a:p>
            <a:r>
              <a:rPr lang="en-US" sz="1200" dirty="0" err="1"/>
              <a:t>Spack</a:t>
            </a:r>
            <a:r>
              <a:rPr lang="en-US" sz="1200" dirty="0"/>
              <a:t> will generate </a:t>
            </a:r>
            <a:r>
              <a:rPr lang="en-US" sz="1200" dirty="0" smtClean="0"/>
              <a:t>an RPM spec for a given package and configuration</a:t>
            </a:r>
          </a:p>
          <a:p>
            <a:pPr lvl="1"/>
            <a:r>
              <a:rPr lang="en-US" sz="1200" dirty="0" smtClean="0"/>
              <a:t>Using build recipe</a:t>
            </a:r>
          </a:p>
          <a:p>
            <a:pPr lvl="1"/>
            <a:r>
              <a:rPr lang="en-US" sz="1200" dirty="0" smtClean="0"/>
              <a:t>Spec contains all information to build the package</a:t>
            </a:r>
          </a:p>
          <a:p>
            <a:pPr lvl="1"/>
            <a:r>
              <a:rPr lang="en-US" sz="1200" dirty="0" smtClean="0"/>
              <a:t>Generates dependency information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want to build RPMs for each configuration in the subspace.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57200" y="1081143"/>
            <a:ext cx="8229600" cy="13416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5750" indent="-228600" algn="l" rtl="0" eaLnBrk="1" latinLnBrk="0" hangingPunct="1">
              <a:spcBef>
                <a:spcPts val="18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90000"/>
              <a:buFont typeface="Wingdings" charset="2"/>
              <a:buChar char="§"/>
              <a:tabLst/>
              <a:defRPr kumimoji="0" sz="1800" b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28650" indent="-2857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90000"/>
              <a:buFont typeface="Calibri" panose="020F0502020204030204" pitchFamily="34" charset="0"/>
              <a:buChar char="—"/>
              <a:defRPr kumimoji="0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01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defRPr kumimoji="0"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100000"/>
              <a:buFont typeface="Lucida Grande"/>
              <a:buChar char="–"/>
              <a:defRPr kumimoji="0"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2573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/>
              <a:buChar char="•"/>
              <a:tabLst>
                <a:tab pos="1200150" algn="l"/>
              </a:tabLst>
              <a:defRPr kumimoji="0" lang="en-US"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493593" y="2061633"/>
            <a:ext cx="1064846" cy="0"/>
          </a:xfrm>
          <a:prstGeom prst="straightConnector1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fi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711" y="1374472"/>
            <a:ext cx="986976" cy="137854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5131958" y="1382256"/>
            <a:ext cx="1002200" cy="13649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650340" y="2200614"/>
            <a:ext cx="457902" cy="47122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9703" y="1961074"/>
            <a:ext cx="12928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Courier"/>
                <a:cs typeface="Courier"/>
              </a:rPr>
              <a:t>/</a:t>
            </a:r>
            <a:r>
              <a:rPr lang="en-US" sz="800" dirty="0" err="1" smtClean="0">
                <a:latin typeface="Courier"/>
                <a:cs typeface="Courier"/>
              </a:rPr>
              <a:t>usr</a:t>
            </a:r>
            <a:r>
              <a:rPr lang="en-US" sz="800" dirty="0" smtClean="0">
                <a:latin typeface="Courier"/>
                <a:cs typeface="Courier"/>
              </a:rPr>
              <a:t>/</a:t>
            </a:r>
            <a:r>
              <a:rPr lang="en-US" sz="800" dirty="0" err="1" smtClean="0">
                <a:latin typeface="Courier"/>
                <a:cs typeface="Courier"/>
              </a:rPr>
              <a:t>tce</a:t>
            </a:r>
            <a:r>
              <a:rPr lang="en-US" sz="800" dirty="0" smtClean="0">
                <a:latin typeface="Courier"/>
                <a:cs typeface="Courier"/>
              </a:rPr>
              <a:t>/packages/</a:t>
            </a:r>
            <a:endParaRPr lang="en-US" sz="800" dirty="0">
              <a:latin typeface="Courier"/>
              <a:cs typeface="Courier"/>
            </a:endParaRPr>
          </a:p>
        </p:txBody>
      </p:sp>
      <p:pic>
        <p:nvPicPr>
          <p:cNvPr id="10" name="Picture 9" descr="spack-logo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236" y="2881424"/>
            <a:ext cx="1116356" cy="1113468"/>
          </a:xfrm>
          <a:prstGeom prst="rect">
            <a:avLst/>
          </a:prstGeom>
        </p:spPr>
      </p:pic>
      <p:pic>
        <p:nvPicPr>
          <p:cNvPr id="11" name="Picture 10" descr="spack-logo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7560" y="2224854"/>
            <a:ext cx="428456" cy="42734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6064" y="1840127"/>
            <a:ext cx="1065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Package </a:t>
            </a:r>
          </a:p>
          <a:p>
            <a:r>
              <a:rPr lang="en-US" sz="1200" dirty="0" smtClean="0"/>
              <a:t>configuration</a:t>
            </a:r>
            <a:endParaRPr lang="en-US" sz="12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900944" y="2067169"/>
            <a:ext cx="1064846" cy="0"/>
          </a:xfrm>
          <a:prstGeom prst="straightConnector1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334214" y="2064065"/>
            <a:ext cx="1064846" cy="0"/>
          </a:xfrm>
          <a:prstGeom prst="straightConnector1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976282" y="2401668"/>
            <a:ext cx="647974" cy="647932"/>
          </a:xfrm>
          <a:prstGeom prst="straightConnector1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580145" y="2842262"/>
            <a:ext cx="288222" cy="307904"/>
          </a:xfrm>
          <a:prstGeom prst="straightConnector1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753852" y="1874683"/>
            <a:ext cx="5211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manual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9544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0105" y="1004219"/>
            <a:ext cx="8229600" cy="3242779"/>
          </a:xfrm>
        </p:spPr>
        <p:txBody>
          <a:bodyPr>
            <a:normAutofit/>
          </a:bodyPr>
          <a:lstStyle/>
          <a:p>
            <a:r>
              <a:rPr lang="en-US" dirty="0" smtClean="0"/>
              <a:t>We had the opportunity to do things </a:t>
            </a:r>
            <a:r>
              <a:rPr lang="en-US" dirty="0" err="1" smtClean="0"/>
              <a:t>Right</a:t>
            </a:r>
            <a:r>
              <a:rPr lang="en-US" baseline="30000" dirty="0" err="1" smtClean="0"/>
              <a:t>TM</a:t>
            </a:r>
            <a:endParaRPr lang="en-US" dirty="0" smtClean="0"/>
          </a:p>
          <a:p>
            <a:pPr lvl="1">
              <a:spcBef>
                <a:spcPts val="1800"/>
              </a:spcBef>
            </a:pPr>
            <a:r>
              <a:rPr lang="en-US" dirty="0">
                <a:solidFill>
                  <a:srgbClr val="008000"/>
                </a:solidFill>
              </a:rPr>
              <a:t>Administrators can manage package installations</a:t>
            </a:r>
          </a:p>
          <a:p>
            <a:pPr lvl="2"/>
            <a:r>
              <a:rPr lang="en-US" dirty="0" err="1">
                <a:solidFill>
                  <a:srgbClr val="008000"/>
                </a:solidFill>
              </a:rPr>
              <a:t>Spack</a:t>
            </a:r>
            <a:endParaRPr lang="en-US" dirty="0">
              <a:solidFill>
                <a:srgbClr val="008000"/>
              </a:solidFill>
            </a:endParaRPr>
          </a:p>
          <a:p>
            <a:pPr lvl="1">
              <a:spcBef>
                <a:spcPts val="1800"/>
              </a:spcBef>
            </a:pPr>
            <a:r>
              <a:rPr lang="en-US" dirty="0"/>
              <a:t>Advanced users can select specific versions</a:t>
            </a:r>
          </a:p>
          <a:p>
            <a:pPr lvl="2"/>
            <a:r>
              <a:rPr lang="en-US" dirty="0">
                <a:solidFill>
                  <a:srgbClr val="008000"/>
                </a:solidFill>
              </a:rPr>
              <a:t>Combinatorial versioning</a:t>
            </a:r>
          </a:p>
          <a:p>
            <a:pPr lvl="2"/>
            <a:r>
              <a:rPr lang="en-US" dirty="0" err="1"/>
              <a:t>Lmod</a:t>
            </a:r>
            <a:endParaRPr lang="en-US" dirty="0"/>
          </a:p>
          <a:p>
            <a:pPr lvl="2"/>
            <a:r>
              <a:rPr lang="en-US" dirty="0"/>
              <a:t>Policy decisions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Things work out of the box</a:t>
            </a:r>
          </a:p>
          <a:p>
            <a:pPr lvl="2"/>
            <a:r>
              <a:rPr lang="en-US" dirty="0" smtClean="0"/>
              <a:t>Environment Independence</a:t>
            </a:r>
          </a:p>
          <a:p>
            <a:pPr lvl="2"/>
            <a:r>
              <a:rPr lang="en-US" dirty="0" smtClean="0"/>
              <a:t>RPATH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where do we stand so far?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646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Modules</a:t>
            </a:r>
          </a:p>
          <a:p>
            <a:pPr lvl="1"/>
            <a:r>
              <a:rPr lang="en-US" dirty="0" smtClean="0"/>
              <a:t>Provide defaults</a:t>
            </a:r>
          </a:p>
          <a:p>
            <a:pPr lvl="1"/>
            <a:r>
              <a:rPr lang="en-US" dirty="0" smtClean="0"/>
              <a:t>Handle environment changes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combinatorial build space requires usability features to navigate.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352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1806" y="1410712"/>
            <a:ext cx="8224993" cy="1958534"/>
          </a:xfrm>
          <a:ln>
            <a:solidFill>
              <a:schemeClr val="tx2"/>
            </a:solidFill>
          </a:ln>
          <a:effectLst/>
        </p:spPr>
        <p:txBody>
          <a:bodyPr>
            <a:normAutofit/>
          </a:bodyPr>
          <a:lstStyle/>
          <a:p>
            <a:pPr marL="5715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" b="1" dirty="0" smtClean="0">
                <a:latin typeface="Courier"/>
                <a:cs typeface="Courier"/>
              </a:rPr>
              <a:t>$</a:t>
            </a:r>
            <a:r>
              <a:rPr lang="en-US" sz="800" dirty="0" smtClean="0">
                <a:latin typeface="Courier"/>
                <a:cs typeface="Courier"/>
              </a:rPr>
              <a:t> </a:t>
            </a:r>
            <a:r>
              <a:rPr lang="en-US" sz="800" dirty="0">
                <a:latin typeface="Courier"/>
                <a:cs typeface="Courier"/>
              </a:rPr>
              <a:t>module avail</a:t>
            </a:r>
          </a:p>
          <a:p>
            <a:pPr marL="5715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k-SK" sz="800" dirty="0" smtClean="0">
                <a:latin typeface="Courier"/>
                <a:cs typeface="Courier"/>
              </a:rPr>
              <a:t>-</a:t>
            </a:r>
            <a:r>
              <a:rPr lang="sk-SK" sz="800" dirty="0">
                <a:latin typeface="Courier"/>
                <a:cs typeface="Courier"/>
              </a:rPr>
              <a:t>------------------ /usr/tce/modulefiles/MPI/intel/16.0.3/mvapich2/2.2 ----</a:t>
            </a:r>
            <a:r>
              <a:rPr lang="sk-SK" sz="800" dirty="0" smtClean="0">
                <a:latin typeface="Courier"/>
                <a:cs typeface="Courier"/>
              </a:rPr>
              <a:t>----</a:t>
            </a:r>
            <a:r>
              <a:rPr lang="sk-SK" sz="800" dirty="0">
                <a:latin typeface="Courier"/>
                <a:cs typeface="Courier"/>
              </a:rPr>
              <a:t>--------------</a:t>
            </a:r>
          </a:p>
          <a:p>
            <a:pPr marL="5715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800" dirty="0">
                <a:latin typeface="Courier"/>
                <a:cs typeface="Courier"/>
              </a:rPr>
              <a:t>   MUST/1.5    boost/1.62.0    </a:t>
            </a:r>
            <a:r>
              <a:rPr lang="nl-NL" sz="800" dirty="0" err="1">
                <a:latin typeface="Courier"/>
                <a:cs typeface="Courier"/>
              </a:rPr>
              <a:t>fftw</a:t>
            </a:r>
            <a:r>
              <a:rPr lang="nl-NL" sz="800" dirty="0">
                <a:latin typeface="Courier"/>
                <a:cs typeface="Courier"/>
              </a:rPr>
              <a:t>/3.3.4    hdf5-parallel/1.8.17    </a:t>
            </a:r>
            <a:r>
              <a:rPr lang="nl-NL" sz="800" dirty="0" err="1">
                <a:latin typeface="Courier"/>
                <a:cs typeface="Courier"/>
              </a:rPr>
              <a:t>mpip</a:t>
            </a:r>
            <a:r>
              <a:rPr lang="nl-NL" sz="800" dirty="0">
                <a:latin typeface="Courier"/>
                <a:cs typeface="Courier"/>
              </a:rPr>
              <a:t>/</a:t>
            </a:r>
            <a:r>
              <a:rPr lang="nl-NL" sz="800" dirty="0" smtClean="0">
                <a:latin typeface="Courier"/>
                <a:cs typeface="Courier"/>
              </a:rPr>
              <a:t>3.4.1</a:t>
            </a:r>
          </a:p>
          <a:p>
            <a:pPr marL="57150" indent="0">
              <a:lnSpc>
                <a:spcPct val="120000"/>
              </a:lnSpc>
              <a:spcBef>
                <a:spcPts val="0"/>
              </a:spcBef>
              <a:buNone/>
            </a:pPr>
            <a:endParaRPr lang="nl-NL" sz="800" dirty="0">
              <a:latin typeface="Courier"/>
              <a:cs typeface="Courier"/>
            </a:endParaRPr>
          </a:p>
          <a:p>
            <a:pPr marL="5715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800" dirty="0">
                <a:latin typeface="Courier"/>
                <a:cs typeface="Courier"/>
              </a:rPr>
              <a:t>--------------------</a:t>
            </a:r>
            <a:r>
              <a:rPr lang="tr-TR" sz="800" dirty="0" smtClean="0">
                <a:latin typeface="Courier"/>
                <a:cs typeface="Courier"/>
              </a:rPr>
              <a:t>--</a:t>
            </a:r>
            <a:r>
              <a:rPr lang="tr-TR" sz="800" dirty="0">
                <a:latin typeface="Courier"/>
                <a:cs typeface="Courier"/>
              </a:rPr>
              <a:t>-- /</a:t>
            </a:r>
            <a:r>
              <a:rPr lang="tr-TR" sz="800" dirty="0" err="1">
                <a:latin typeface="Courier"/>
                <a:cs typeface="Courier"/>
              </a:rPr>
              <a:t>usr</a:t>
            </a:r>
            <a:r>
              <a:rPr lang="tr-TR" sz="800" dirty="0">
                <a:latin typeface="Courier"/>
                <a:cs typeface="Courier"/>
              </a:rPr>
              <a:t>/</a:t>
            </a:r>
            <a:r>
              <a:rPr lang="tr-TR" sz="800" dirty="0" err="1">
                <a:latin typeface="Courier"/>
                <a:cs typeface="Courier"/>
              </a:rPr>
              <a:t>tce</a:t>
            </a:r>
            <a:r>
              <a:rPr lang="tr-TR" sz="800" dirty="0">
                <a:latin typeface="Courier"/>
                <a:cs typeface="Courier"/>
              </a:rPr>
              <a:t>/</a:t>
            </a:r>
            <a:r>
              <a:rPr lang="tr-TR" sz="800" dirty="0" err="1">
                <a:latin typeface="Courier"/>
                <a:cs typeface="Courier"/>
              </a:rPr>
              <a:t>modulefiles</a:t>
            </a:r>
            <a:r>
              <a:rPr lang="tr-TR" sz="800" dirty="0">
                <a:latin typeface="Courier"/>
                <a:cs typeface="Courier"/>
              </a:rPr>
              <a:t>/Compiler/</a:t>
            </a:r>
            <a:r>
              <a:rPr lang="tr-TR" sz="800" dirty="0" err="1">
                <a:latin typeface="Courier"/>
                <a:cs typeface="Courier"/>
              </a:rPr>
              <a:t>intel</a:t>
            </a:r>
            <a:r>
              <a:rPr lang="tr-TR" sz="800" dirty="0">
                <a:latin typeface="Courier"/>
                <a:cs typeface="Courier"/>
              </a:rPr>
              <a:t>/16.0.3 ----------------</a:t>
            </a:r>
            <a:r>
              <a:rPr lang="tr-TR" sz="800" dirty="0" smtClean="0">
                <a:latin typeface="Courier"/>
                <a:cs typeface="Courier"/>
              </a:rPr>
              <a:t>--</a:t>
            </a:r>
            <a:r>
              <a:rPr lang="tr-TR" sz="800" dirty="0">
                <a:latin typeface="Courier"/>
                <a:cs typeface="Courier"/>
              </a:rPr>
              <a:t>-------</a:t>
            </a:r>
          </a:p>
          <a:p>
            <a:pPr marL="5715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i-FI" sz="800" dirty="0">
                <a:latin typeface="Courier"/>
                <a:cs typeface="Courier"/>
              </a:rPr>
              <a:t>   hdf5/1.8.17    hpctoolkit/10102016    impi/5.1.3    impi/2017.0 (D)    mvapich2/2.2 (</a:t>
            </a:r>
            <a:r>
              <a:rPr lang="fi-FI" sz="800" b="1" dirty="0">
                <a:latin typeface="Courier"/>
                <a:cs typeface="Courier"/>
              </a:rPr>
              <a:t>L</a:t>
            </a:r>
            <a:r>
              <a:rPr lang="fi-FI" sz="800" dirty="0">
                <a:latin typeface="Courier"/>
                <a:cs typeface="Courier"/>
              </a:rPr>
              <a:t>)    openmpi/</a:t>
            </a:r>
            <a:r>
              <a:rPr lang="fi-FI" sz="800" dirty="0" smtClean="0">
                <a:latin typeface="Courier"/>
                <a:cs typeface="Courier"/>
              </a:rPr>
              <a:t>2.0.0</a:t>
            </a:r>
            <a:endParaRPr lang="fi-FI" sz="800" dirty="0">
              <a:latin typeface="Courier"/>
              <a:cs typeface="Courier"/>
            </a:endParaRPr>
          </a:p>
          <a:p>
            <a:pPr marL="57150" indent="0">
              <a:lnSpc>
                <a:spcPct val="120000"/>
              </a:lnSpc>
              <a:spcBef>
                <a:spcPts val="0"/>
              </a:spcBef>
              <a:buNone/>
            </a:pPr>
            <a:endParaRPr lang="fi-FI" sz="800" dirty="0" smtClean="0">
              <a:latin typeface="Courier"/>
              <a:cs typeface="Courier"/>
            </a:endParaRPr>
          </a:p>
          <a:p>
            <a:pPr marL="5715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i-FI" sz="800" dirty="0" smtClean="0">
                <a:latin typeface="Courier"/>
                <a:cs typeface="Courier"/>
              </a:rPr>
              <a:t>-</a:t>
            </a:r>
            <a:r>
              <a:rPr lang="fi-FI" sz="800" dirty="0">
                <a:latin typeface="Courier"/>
                <a:cs typeface="Courier"/>
              </a:rPr>
              <a:t>---------------------</a:t>
            </a:r>
            <a:r>
              <a:rPr lang="fi-FI" sz="800" dirty="0" smtClean="0">
                <a:latin typeface="Courier"/>
                <a:cs typeface="Courier"/>
              </a:rPr>
              <a:t>--</a:t>
            </a:r>
            <a:r>
              <a:rPr lang="fi-FI" sz="800" dirty="0">
                <a:latin typeface="Courier"/>
                <a:cs typeface="Courier"/>
              </a:rPr>
              <a:t>--------- /</a:t>
            </a:r>
            <a:r>
              <a:rPr lang="fi-FI" sz="800" dirty="0" err="1">
                <a:latin typeface="Courier"/>
                <a:cs typeface="Courier"/>
              </a:rPr>
              <a:t>usr/tce/modulefiles/Core</a:t>
            </a:r>
            <a:r>
              <a:rPr lang="fi-FI" sz="800" dirty="0">
                <a:latin typeface="Courier"/>
                <a:cs typeface="Courier"/>
              </a:rPr>
              <a:t> --</a:t>
            </a:r>
            <a:r>
              <a:rPr lang="fi-FI" sz="800" dirty="0" smtClean="0">
                <a:latin typeface="Courier"/>
                <a:cs typeface="Courier"/>
              </a:rPr>
              <a:t>--</a:t>
            </a:r>
            <a:r>
              <a:rPr lang="fi-FI" sz="800" dirty="0">
                <a:latin typeface="Courier"/>
                <a:cs typeface="Courier"/>
              </a:rPr>
              <a:t>-----------------------------</a:t>
            </a:r>
          </a:p>
          <a:p>
            <a:pPr marL="5715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" dirty="0">
                <a:latin typeface="Courier"/>
                <a:cs typeface="Courier"/>
              </a:rPr>
              <a:t>   </a:t>
            </a:r>
            <a:r>
              <a:rPr lang="en-US" sz="800" dirty="0" err="1">
                <a:latin typeface="Courier"/>
                <a:cs typeface="Courier"/>
              </a:rPr>
              <a:t>StdEnv</a:t>
            </a:r>
            <a:r>
              <a:rPr lang="en-US" sz="800" dirty="0">
                <a:latin typeface="Courier"/>
                <a:cs typeface="Courier"/>
              </a:rPr>
              <a:t>             (</a:t>
            </a:r>
            <a:r>
              <a:rPr lang="en-US" sz="800" b="1" dirty="0">
                <a:latin typeface="Courier"/>
                <a:cs typeface="Courier"/>
              </a:rPr>
              <a:t>L</a:t>
            </a:r>
            <a:r>
              <a:rPr lang="en-US" sz="800" dirty="0">
                <a:latin typeface="Courier"/>
                <a:cs typeface="Courier"/>
              </a:rPr>
              <a:t>)    </a:t>
            </a:r>
            <a:r>
              <a:rPr lang="en-US" sz="800" dirty="0" err="1">
                <a:latin typeface="Courier"/>
                <a:cs typeface="Courier"/>
              </a:rPr>
              <a:t>gcc</a:t>
            </a:r>
            <a:r>
              <a:rPr lang="en-US" sz="800" dirty="0">
                <a:latin typeface="Courier"/>
                <a:cs typeface="Courier"/>
              </a:rPr>
              <a:t>/4.8-redhat        </a:t>
            </a:r>
            <a:r>
              <a:rPr lang="en-US" sz="800" dirty="0" err="1">
                <a:latin typeface="Courier"/>
                <a:cs typeface="Courier"/>
              </a:rPr>
              <a:t>graphlib</a:t>
            </a:r>
            <a:r>
              <a:rPr lang="en-US" sz="800" dirty="0">
                <a:latin typeface="Courier"/>
                <a:cs typeface="Courier"/>
              </a:rPr>
              <a:t>/3.0.0   (D)      </a:t>
            </a:r>
            <a:r>
              <a:rPr lang="en-US" sz="800" dirty="0" err="1">
                <a:latin typeface="Courier"/>
                <a:cs typeface="Courier"/>
              </a:rPr>
              <a:t>intel</a:t>
            </a:r>
            <a:r>
              <a:rPr lang="en-US" sz="800" dirty="0">
                <a:latin typeface="Courier"/>
                <a:cs typeface="Courier"/>
              </a:rPr>
              <a:t>/17.0.0        </a:t>
            </a:r>
            <a:r>
              <a:rPr lang="en-US" sz="800" dirty="0" smtClean="0">
                <a:latin typeface="Courier"/>
                <a:cs typeface="Courier"/>
              </a:rPr>
              <a:t>python/3.3.1</a:t>
            </a:r>
            <a:endParaRPr lang="en-US" sz="800" dirty="0">
              <a:latin typeface="Courier"/>
              <a:cs typeface="Courier"/>
            </a:endParaRPr>
          </a:p>
          <a:p>
            <a:pPr marL="5715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800" dirty="0" smtClean="0">
                <a:latin typeface="Courier"/>
                <a:cs typeface="Courier"/>
              </a:rPr>
              <a:t>   </a:t>
            </a:r>
            <a:r>
              <a:rPr lang="pl-PL" sz="800" dirty="0" err="1" smtClean="0">
                <a:latin typeface="Courier"/>
                <a:cs typeface="Courier"/>
              </a:rPr>
              <a:t>dyninst</a:t>
            </a:r>
            <a:r>
              <a:rPr lang="pl-PL" sz="800" dirty="0">
                <a:latin typeface="Courier"/>
                <a:cs typeface="Courier"/>
              </a:rPr>
              <a:t>/9.1.0             </a:t>
            </a:r>
            <a:r>
              <a:rPr lang="pl-PL" sz="800" dirty="0" err="1" smtClean="0">
                <a:latin typeface="Courier"/>
                <a:cs typeface="Courier"/>
              </a:rPr>
              <a:t>gcc</a:t>
            </a:r>
            <a:r>
              <a:rPr lang="pl-PL" sz="800" dirty="0" smtClean="0">
                <a:latin typeface="Courier"/>
                <a:cs typeface="Courier"/>
              </a:rPr>
              <a:t>/</a:t>
            </a:r>
            <a:r>
              <a:rPr lang="pl-PL" sz="800" dirty="0" smtClean="0">
                <a:latin typeface="Courier"/>
                <a:cs typeface="Courier"/>
              </a:rPr>
              <a:t>4</a:t>
            </a:r>
            <a:r>
              <a:rPr lang="pl-PL" sz="800" dirty="0" smtClean="0">
                <a:latin typeface="Courier"/>
                <a:cs typeface="Courier"/>
              </a:rPr>
              <a:t>.9.3             </a:t>
            </a:r>
            <a:r>
              <a:rPr lang="pl-PL" sz="800" dirty="0" err="1">
                <a:latin typeface="Courier"/>
                <a:cs typeface="Courier"/>
              </a:rPr>
              <a:t>intel</a:t>
            </a:r>
            <a:r>
              <a:rPr lang="pl-PL" sz="800" dirty="0">
                <a:latin typeface="Courier"/>
                <a:cs typeface="Courier"/>
              </a:rPr>
              <a:t>/16.0.3     (</a:t>
            </a:r>
            <a:r>
              <a:rPr lang="pl-PL" sz="800" b="1" dirty="0">
                <a:latin typeface="Courier"/>
                <a:cs typeface="Courier"/>
              </a:rPr>
              <a:t>L</a:t>
            </a:r>
            <a:r>
              <a:rPr lang="pl-PL" sz="800" dirty="0">
                <a:latin typeface="Courier"/>
                <a:cs typeface="Courier"/>
              </a:rPr>
              <a:t>,D) </a:t>
            </a:r>
            <a:r>
              <a:rPr lang="pl-PL" sz="800" dirty="0" smtClean="0">
                <a:latin typeface="Courier"/>
                <a:cs typeface="Courier"/>
              </a:rPr>
              <a:t>   </a:t>
            </a:r>
            <a:r>
              <a:rPr lang="pl-PL" sz="800" dirty="0" err="1" smtClean="0">
                <a:latin typeface="Courier"/>
                <a:cs typeface="Courier"/>
              </a:rPr>
              <a:t>python</a:t>
            </a:r>
            <a:r>
              <a:rPr lang="pl-PL" sz="800" dirty="0">
                <a:latin typeface="Courier"/>
                <a:cs typeface="Courier"/>
              </a:rPr>
              <a:t>/</a:t>
            </a:r>
            <a:r>
              <a:rPr lang="pl-PL" sz="800" dirty="0" smtClean="0">
                <a:latin typeface="Courier"/>
                <a:cs typeface="Courier"/>
              </a:rPr>
              <a:t>2.7.11  (</a:t>
            </a:r>
            <a:r>
              <a:rPr lang="pl-PL" sz="800" dirty="0">
                <a:latin typeface="Courier"/>
                <a:cs typeface="Courier"/>
              </a:rPr>
              <a:t>D)  </a:t>
            </a:r>
            <a:r>
              <a:rPr lang="pl-PL" sz="800" dirty="0" err="1" smtClean="0">
                <a:latin typeface="Courier"/>
                <a:cs typeface="Courier"/>
              </a:rPr>
              <a:t>totalview</a:t>
            </a:r>
            <a:r>
              <a:rPr lang="pl-PL" sz="800" dirty="0">
                <a:latin typeface="Courier"/>
                <a:cs typeface="Courier"/>
              </a:rPr>
              <a:t>/</a:t>
            </a:r>
            <a:r>
              <a:rPr lang="pl-PL" sz="800" dirty="0" smtClean="0">
                <a:latin typeface="Courier"/>
                <a:cs typeface="Courier"/>
              </a:rPr>
              <a:t>2016.01.06</a:t>
            </a:r>
            <a:endParaRPr lang="pl-PL" sz="800" dirty="0">
              <a:latin typeface="Courier"/>
              <a:cs typeface="Courier"/>
            </a:endParaRPr>
          </a:p>
          <a:p>
            <a:pPr marL="57150" indent="0">
              <a:lnSpc>
                <a:spcPct val="120000"/>
              </a:lnSpc>
              <a:spcBef>
                <a:spcPts val="0"/>
              </a:spcBef>
              <a:buNone/>
            </a:pPr>
            <a:endParaRPr lang="tr-TR" sz="800" dirty="0" smtClean="0">
              <a:latin typeface="Courier"/>
              <a:cs typeface="Courier"/>
            </a:endParaRPr>
          </a:p>
          <a:p>
            <a:pPr marL="5715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800" dirty="0" smtClean="0">
                <a:latin typeface="Courier"/>
                <a:cs typeface="Courier"/>
              </a:rPr>
              <a:t>  </a:t>
            </a:r>
            <a:r>
              <a:rPr lang="tr-TR" sz="800" dirty="0" err="1">
                <a:latin typeface="Courier"/>
                <a:cs typeface="Courier"/>
              </a:rPr>
              <a:t>Where</a:t>
            </a:r>
            <a:r>
              <a:rPr lang="tr-TR" sz="800" dirty="0">
                <a:latin typeface="Courier"/>
                <a:cs typeface="Courier"/>
              </a:rPr>
              <a:t>:</a:t>
            </a:r>
          </a:p>
          <a:p>
            <a:pPr marL="5715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800" dirty="0">
                <a:latin typeface="Courier"/>
                <a:cs typeface="Courier"/>
              </a:rPr>
              <a:t>   </a:t>
            </a:r>
            <a:r>
              <a:rPr lang="tr-TR" sz="800" b="1" dirty="0">
                <a:latin typeface="Courier"/>
                <a:cs typeface="Courier"/>
              </a:rPr>
              <a:t>L</a:t>
            </a:r>
            <a:r>
              <a:rPr lang="tr-TR" sz="800" dirty="0">
                <a:latin typeface="Courier"/>
                <a:cs typeface="Courier"/>
              </a:rPr>
              <a:t>:  </a:t>
            </a:r>
            <a:r>
              <a:rPr lang="tr-TR" sz="800" dirty="0" err="1">
                <a:latin typeface="Courier"/>
                <a:cs typeface="Courier"/>
              </a:rPr>
              <a:t>Module</a:t>
            </a:r>
            <a:r>
              <a:rPr lang="tr-TR" sz="800" dirty="0">
                <a:latin typeface="Courier"/>
                <a:cs typeface="Courier"/>
              </a:rPr>
              <a:t> is </a:t>
            </a:r>
            <a:r>
              <a:rPr lang="tr-TR" sz="800" dirty="0" err="1" smtClean="0">
                <a:latin typeface="Courier"/>
                <a:cs typeface="Courier"/>
              </a:rPr>
              <a:t>loaded</a:t>
            </a:r>
            <a:r>
              <a:rPr lang="tr-TR" sz="800" dirty="0" smtClean="0">
                <a:latin typeface="Courier"/>
                <a:cs typeface="Courier"/>
              </a:rPr>
              <a:t>, </a:t>
            </a:r>
            <a:r>
              <a:rPr lang="tr-TR" sz="800" b="1" dirty="0" smtClean="0">
                <a:latin typeface="Courier"/>
                <a:cs typeface="Courier"/>
              </a:rPr>
              <a:t>D</a:t>
            </a:r>
            <a:r>
              <a:rPr lang="tr-TR" sz="800" dirty="0">
                <a:latin typeface="Courier"/>
                <a:cs typeface="Courier"/>
              </a:rPr>
              <a:t>:  </a:t>
            </a:r>
            <a:r>
              <a:rPr lang="tr-TR" sz="800" dirty="0" err="1">
                <a:latin typeface="Courier"/>
                <a:cs typeface="Courier"/>
              </a:rPr>
              <a:t>Default</a:t>
            </a:r>
            <a:r>
              <a:rPr lang="tr-TR" sz="800" dirty="0">
                <a:latin typeface="Courier"/>
                <a:cs typeface="Courier"/>
              </a:rPr>
              <a:t> </a:t>
            </a:r>
            <a:r>
              <a:rPr lang="tr-TR" sz="800" dirty="0" err="1" smtClean="0">
                <a:latin typeface="Courier"/>
                <a:cs typeface="Courier"/>
              </a:rPr>
              <a:t>Module</a:t>
            </a:r>
            <a:endParaRPr lang="tr-TR" sz="800" dirty="0">
              <a:latin typeface="Courier"/>
              <a:cs typeface="Courier"/>
            </a:endParaRPr>
          </a:p>
          <a:p>
            <a:pPr marL="5715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800" dirty="0">
              <a:latin typeface="Courier"/>
              <a:cs typeface="Courier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Lmod</a:t>
            </a:r>
            <a:r>
              <a:rPr lang="en-US" dirty="0" smtClean="0"/>
              <a:t> provides hierarchical modules to navigate the combinatorial space.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1808" y="1075623"/>
            <a:ext cx="8223716" cy="21544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urier"/>
                <a:cs typeface="Courier"/>
              </a:rPr>
              <a:t>$ </a:t>
            </a:r>
            <a:r>
              <a:rPr lang="en-US" sz="800" dirty="0" err="1" smtClean="0">
                <a:latin typeface="Courier"/>
                <a:cs typeface="Courier"/>
              </a:rPr>
              <a:t>ssh</a:t>
            </a:r>
            <a:r>
              <a:rPr lang="en-US" sz="800" dirty="0" smtClean="0">
                <a:latin typeface="Courier"/>
                <a:cs typeface="Courier"/>
              </a:rPr>
              <a:t> </a:t>
            </a:r>
            <a:r>
              <a:rPr lang="en-US" sz="800" dirty="0" err="1" smtClean="0">
                <a:latin typeface="Courier"/>
                <a:cs typeface="Courier"/>
              </a:rPr>
              <a:t>tce</a:t>
            </a:r>
            <a:r>
              <a:rPr lang="en-US" sz="800" dirty="0" smtClean="0">
                <a:latin typeface="Courier"/>
                <a:cs typeface="Courier"/>
              </a:rPr>
              <a:t>-machine</a:t>
            </a:r>
            <a:endParaRPr lang="en-US" sz="800" dirty="0">
              <a:latin typeface="Courier"/>
              <a:cs typeface="Courie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3231" y="3495363"/>
            <a:ext cx="8223716" cy="120032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ourier"/>
                <a:cs typeface="Courier"/>
              </a:rPr>
              <a:t>$ module show mvapich2</a:t>
            </a:r>
          </a:p>
          <a:p>
            <a:r>
              <a:rPr lang="en-US" sz="800" dirty="0">
                <a:latin typeface="Courier"/>
                <a:cs typeface="Courier"/>
              </a:rPr>
              <a:t>-----------------------------------------</a:t>
            </a:r>
            <a:r>
              <a:rPr lang="en-US" sz="800" dirty="0" smtClean="0">
                <a:latin typeface="Courier"/>
                <a:cs typeface="Courier"/>
              </a:rPr>
              <a:t>--</a:t>
            </a:r>
            <a:r>
              <a:rPr lang="en-US" sz="800" dirty="0">
                <a:latin typeface="Courier"/>
                <a:cs typeface="Courier"/>
              </a:rPr>
              <a:t>----------------------------------------------------------------------------------------</a:t>
            </a:r>
          </a:p>
          <a:p>
            <a:r>
              <a:rPr lang="en-US" sz="800" dirty="0">
                <a:latin typeface="Courier"/>
                <a:cs typeface="Courier"/>
              </a:rPr>
              <a:t>   /</a:t>
            </a:r>
            <a:r>
              <a:rPr lang="en-US" sz="800" dirty="0" err="1">
                <a:latin typeface="Courier"/>
                <a:cs typeface="Courier"/>
              </a:rPr>
              <a:t>usr</a:t>
            </a:r>
            <a:r>
              <a:rPr lang="en-US" sz="800" dirty="0">
                <a:latin typeface="Courier"/>
                <a:cs typeface="Courier"/>
              </a:rPr>
              <a:t>/</a:t>
            </a:r>
            <a:r>
              <a:rPr lang="en-US" sz="800" dirty="0" err="1">
                <a:latin typeface="Courier"/>
                <a:cs typeface="Courier"/>
              </a:rPr>
              <a:t>tce</a:t>
            </a:r>
            <a:r>
              <a:rPr lang="en-US" sz="800" dirty="0">
                <a:latin typeface="Courier"/>
                <a:cs typeface="Courier"/>
              </a:rPr>
              <a:t>/</a:t>
            </a:r>
            <a:r>
              <a:rPr lang="en-US" sz="800" dirty="0" err="1">
                <a:latin typeface="Courier"/>
                <a:cs typeface="Courier"/>
              </a:rPr>
              <a:t>modulefiles</a:t>
            </a:r>
            <a:r>
              <a:rPr lang="en-US" sz="800" dirty="0">
                <a:latin typeface="Courier"/>
                <a:cs typeface="Courier"/>
              </a:rPr>
              <a:t>/Compiler/</a:t>
            </a:r>
            <a:r>
              <a:rPr lang="en-US" sz="800" dirty="0" err="1">
                <a:latin typeface="Courier"/>
                <a:cs typeface="Courier"/>
              </a:rPr>
              <a:t>intel</a:t>
            </a:r>
            <a:r>
              <a:rPr lang="en-US" sz="800" dirty="0">
                <a:latin typeface="Courier"/>
                <a:cs typeface="Courier"/>
              </a:rPr>
              <a:t>/16.0.3/mvapich2/2.2.lua:</a:t>
            </a:r>
          </a:p>
          <a:p>
            <a:r>
              <a:rPr lang="en-US" sz="800" dirty="0">
                <a:latin typeface="Courier"/>
                <a:cs typeface="Courier"/>
              </a:rPr>
              <a:t>----------------------------------------</a:t>
            </a:r>
            <a:r>
              <a:rPr lang="en-US" sz="800" dirty="0" smtClean="0">
                <a:latin typeface="Courier"/>
                <a:cs typeface="Courier"/>
              </a:rPr>
              <a:t>--</a:t>
            </a:r>
            <a:r>
              <a:rPr lang="en-US" sz="800" dirty="0">
                <a:latin typeface="Courier"/>
                <a:cs typeface="Courier"/>
              </a:rPr>
              <a:t>-----------------------------------------------------------------------------------------</a:t>
            </a:r>
          </a:p>
          <a:p>
            <a:r>
              <a:rPr lang="en-US" sz="800" dirty="0" err="1">
                <a:latin typeface="Courier"/>
                <a:cs typeface="Courier"/>
              </a:rPr>
              <a:t>whatis</a:t>
            </a:r>
            <a:r>
              <a:rPr lang="en-US" sz="800" dirty="0">
                <a:latin typeface="Courier"/>
                <a:cs typeface="Courier"/>
              </a:rPr>
              <a:t>("</a:t>
            </a:r>
            <a:r>
              <a:rPr lang="en-US" sz="800" dirty="0" err="1">
                <a:latin typeface="Courier"/>
                <a:cs typeface="Courier"/>
              </a:rPr>
              <a:t>mpi</a:t>
            </a:r>
            <a:r>
              <a:rPr lang="en-US" sz="800" dirty="0">
                <a:latin typeface="Courier"/>
                <a:cs typeface="Courier"/>
              </a:rPr>
              <a:t>/mvapich2")</a:t>
            </a:r>
          </a:p>
          <a:p>
            <a:r>
              <a:rPr lang="en-US" sz="800" dirty="0" err="1">
                <a:latin typeface="Courier"/>
                <a:cs typeface="Courier"/>
              </a:rPr>
              <a:t>whatis</a:t>
            </a:r>
            <a:r>
              <a:rPr lang="en-US" sz="800" dirty="0">
                <a:latin typeface="Courier"/>
                <a:cs typeface="Courier"/>
              </a:rPr>
              <a:t>("MVAPICH2-2.2 MPI for Intel-16.0.3 compilers")</a:t>
            </a:r>
          </a:p>
          <a:p>
            <a:r>
              <a:rPr lang="en-US" sz="800" dirty="0">
                <a:latin typeface="Courier"/>
                <a:cs typeface="Courier"/>
              </a:rPr>
              <a:t>family("</a:t>
            </a:r>
            <a:r>
              <a:rPr lang="en-US" sz="800" dirty="0" err="1">
                <a:latin typeface="Courier"/>
                <a:cs typeface="Courier"/>
              </a:rPr>
              <a:t>mpi</a:t>
            </a:r>
            <a:r>
              <a:rPr lang="en-US" sz="800" dirty="0">
                <a:latin typeface="Courier"/>
                <a:cs typeface="Courier"/>
              </a:rPr>
              <a:t>"</a:t>
            </a:r>
            <a:r>
              <a:rPr lang="en-US" sz="800" dirty="0" smtClean="0">
                <a:latin typeface="Courier"/>
                <a:cs typeface="Courier"/>
              </a:rPr>
              <a:t>)</a:t>
            </a:r>
          </a:p>
          <a:p>
            <a:r>
              <a:rPr lang="en-US" sz="800" dirty="0" err="1" smtClean="0">
                <a:latin typeface="Courier"/>
                <a:cs typeface="Courier"/>
              </a:rPr>
              <a:t>prepend_path</a:t>
            </a:r>
            <a:r>
              <a:rPr lang="en-US" sz="800" dirty="0" smtClean="0">
                <a:latin typeface="Courier"/>
                <a:cs typeface="Courier"/>
              </a:rPr>
              <a:t>(</a:t>
            </a:r>
            <a:r>
              <a:rPr lang="en-US" sz="800" dirty="0">
                <a:latin typeface="Courier"/>
                <a:cs typeface="Courier"/>
              </a:rPr>
              <a:t>"</a:t>
            </a:r>
            <a:r>
              <a:rPr lang="en-US" sz="800" dirty="0" smtClean="0">
                <a:latin typeface="Courier"/>
                <a:cs typeface="Courier"/>
              </a:rPr>
              <a:t>PATH</a:t>
            </a:r>
            <a:r>
              <a:rPr lang="en-US" sz="800" dirty="0">
                <a:latin typeface="Courier"/>
                <a:cs typeface="Courier"/>
              </a:rPr>
              <a:t>"</a:t>
            </a:r>
            <a:r>
              <a:rPr lang="en-US" sz="800" dirty="0" smtClean="0">
                <a:latin typeface="Courier"/>
                <a:cs typeface="Courier"/>
              </a:rPr>
              <a:t>, </a:t>
            </a:r>
            <a:r>
              <a:rPr lang="en-US" sz="800" dirty="0">
                <a:latin typeface="Courier"/>
                <a:cs typeface="Courier"/>
              </a:rPr>
              <a:t>"</a:t>
            </a:r>
            <a:r>
              <a:rPr lang="en-US" sz="800" dirty="0" smtClean="0">
                <a:latin typeface="Courier"/>
                <a:cs typeface="Courier"/>
              </a:rPr>
              <a:t>/</a:t>
            </a:r>
            <a:r>
              <a:rPr lang="en-US" sz="800" dirty="0" err="1" smtClean="0">
                <a:latin typeface="Courier"/>
                <a:cs typeface="Courier"/>
              </a:rPr>
              <a:t>usr</a:t>
            </a:r>
            <a:r>
              <a:rPr lang="en-US" sz="800" dirty="0" smtClean="0">
                <a:latin typeface="Courier"/>
                <a:cs typeface="Courier"/>
              </a:rPr>
              <a:t>/</a:t>
            </a:r>
            <a:r>
              <a:rPr lang="en-US" sz="800" dirty="0" err="1" smtClean="0">
                <a:latin typeface="Courier"/>
                <a:cs typeface="Courier"/>
              </a:rPr>
              <a:t>tce</a:t>
            </a:r>
            <a:r>
              <a:rPr lang="en-US" sz="800" dirty="0" smtClean="0">
                <a:latin typeface="Courier"/>
                <a:cs typeface="Courier"/>
              </a:rPr>
              <a:t>/packages/mvapich2/mvapich2-2.2-intel-16.0.3/bin</a:t>
            </a:r>
            <a:r>
              <a:rPr lang="en-US" sz="800" dirty="0">
                <a:latin typeface="Courier"/>
                <a:cs typeface="Courier"/>
              </a:rPr>
              <a:t>"</a:t>
            </a:r>
            <a:r>
              <a:rPr lang="en-US" sz="800" dirty="0" smtClean="0">
                <a:latin typeface="Courier"/>
                <a:cs typeface="Courier"/>
              </a:rPr>
              <a:t>)</a:t>
            </a:r>
            <a:endParaRPr lang="en-US" sz="800" dirty="0">
              <a:latin typeface="Courier"/>
              <a:cs typeface="Courier"/>
            </a:endParaRPr>
          </a:p>
          <a:p>
            <a:r>
              <a:rPr lang="en-US" sz="800" dirty="0" smtClean="0">
                <a:latin typeface="Courier"/>
                <a:cs typeface="Courier"/>
              </a:rPr>
              <a:t>...</a:t>
            </a:r>
            <a:endParaRPr lang="en-US" sz="8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594729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1806" y="1409488"/>
            <a:ext cx="8224993" cy="1959758"/>
          </a:xfrm>
          <a:ln>
            <a:solidFill>
              <a:schemeClr val="tx2"/>
            </a:solidFill>
          </a:ln>
          <a:effectLst/>
        </p:spPr>
        <p:txBody>
          <a:bodyPr>
            <a:normAutofit/>
          </a:bodyPr>
          <a:lstStyle/>
          <a:p>
            <a:pPr marL="5715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" dirty="0" smtClean="0">
                <a:latin typeface="Courier"/>
                <a:cs typeface="Courier"/>
              </a:rPr>
              <a:t>$ </a:t>
            </a:r>
            <a:r>
              <a:rPr lang="en-US" sz="800" dirty="0">
                <a:latin typeface="Courier"/>
                <a:cs typeface="Courier"/>
              </a:rPr>
              <a:t>module </a:t>
            </a:r>
            <a:r>
              <a:rPr lang="en-US" sz="800" dirty="0" smtClean="0">
                <a:latin typeface="Courier"/>
                <a:cs typeface="Courier"/>
              </a:rPr>
              <a:t>avail</a:t>
            </a:r>
          </a:p>
          <a:p>
            <a:pPr marL="5715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k-SK" sz="800" dirty="0" smtClean="0">
                <a:latin typeface="Courier"/>
                <a:cs typeface="Courier"/>
              </a:rPr>
              <a:t>-------</a:t>
            </a:r>
            <a:r>
              <a:rPr lang="sk-SK" sz="800" dirty="0">
                <a:latin typeface="Courier"/>
                <a:cs typeface="Courier"/>
              </a:rPr>
              <a:t>------------------------</a:t>
            </a:r>
            <a:r>
              <a:rPr lang="sk-SK" sz="800" dirty="0" smtClean="0">
                <a:latin typeface="Courier"/>
                <a:cs typeface="Courier"/>
              </a:rPr>
              <a:t>--------</a:t>
            </a:r>
            <a:r>
              <a:rPr lang="sk-SK" sz="800" dirty="0">
                <a:latin typeface="Courier"/>
                <a:cs typeface="Courier"/>
              </a:rPr>
              <a:t>-- /usr/tce/modulefiles/MPI/gcc/4.9.3/mvapich2/2.2 -----------------------------</a:t>
            </a:r>
            <a:r>
              <a:rPr lang="sk-SK" sz="800" dirty="0" smtClean="0">
                <a:latin typeface="Courier"/>
                <a:cs typeface="Courier"/>
              </a:rPr>
              <a:t>-------------</a:t>
            </a:r>
            <a:endParaRPr lang="sk-SK" sz="800" dirty="0">
              <a:latin typeface="Courier"/>
              <a:cs typeface="Courier"/>
            </a:endParaRPr>
          </a:p>
          <a:p>
            <a:pPr marL="5715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i-FI" sz="800" dirty="0">
                <a:latin typeface="Courier"/>
                <a:cs typeface="Courier"/>
              </a:rPr>
              <a:t>   MUST/1.5    boost/1.62.0    hdf5-parallel/1.8.17    mpip/</a:t>
            </a:r>
            <a:r>
              <a:rPr lang="fi-FI" sz="800" dirty="0" smtClean="0">
                <a:latin typeface="Courier"/>
                <a:cs typeface="Courier"/>
              </a:rPr>
              <a:t>3.4.1</a:t>
            </a:r>
          </a:p>
          <a:p>
            <a:pPr marL="5715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800" dirty="0">
              <a:latin typeface="Courier"/>
              <a:cs typeface="Courier"/>
            </a:endParaRPr>
          </a:p>
          <a:p>
            <a:pPr marL="5715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800" dirty="0" smtClean="0">
                <a:latin typeface="Courier"/>
                <a:cs typeface="Courier"/>
              </a:rPr>
              <a:t>----------------------</a:t>
            </a:r>
            <a:r>
              <a:rPr lang="tr-TR" sz="800" dirty="0">
                <a:latin typeface="Courier"/>
                <a:cs typeface="Courier"/>
              </a:rPr>
              <a:t>-------------------</a:t>
            </a:r>
            <a:r>
              <a:rPr lang="tr-TR" sz="800" dirty="0" smtClean="0">
                <a:latin typeface="Courier"/>
                <a:cs typeface="Courier"/>
              </a:rPr>
              <a:t>--</a:t>
            </a:r>
            <a:r>
              <a:rPr lang="tr-TR" sz="800" dirty="0">
                <a:latin typeface="Courier"/>
                <a:cs typeface="Courier"/>
              </a:rPr>
              <a:t>-- /</a:t>
            </a:r>
            <a:r>
              <a:rPr lang="tr-TR" sz="800" dirty="0" err="1">
                <a:latin typeface="Courier"/>
                <a:cs typeface="Courier"/>
              </a:rPr>
              <a:t>usr</a:t>
            </a:r>
            <a:r>
              <a:rPr lang="tr-TR" sz="800" dirty="0">
                <a:latin typeface="Courier"/>
                <a:cs typeface="Courier"/>
              </a:rPr>
              <a:t>/</a:t>
            </a:r>
            <a:r>
              <a:rPr lang="tr-TR" sz="800" dirty="0" err="1">
                <a:latin typeface="Courier"/>
                <a:cs typeface="Courier"/>
              </a:rPr>
              <a:t>tce</a:t>
            </a:r>
            <a:r>
              <a:rPr lang="tr-TR" sz="800" dirty="0">
                <a:latin typeface="Courier"/>
                <a:cs typeface="Courier"/>
              </a:rPr>
              <a:t>/</a:t>
            </a:r>
            <a:r>
              <a:rPr lang="tr-TR" sz="800" dirty="0" err="1">
                <a:latin typeface="Courier"/>
                <a:cs typeface="Courier"/>
              </a:rPr>
              <a:t>modulefiles</a:t>
            </a:r>
            <a:r>
              <a:rPr lang="tr-TR" sz="800" dirty="0">
                <a:latin typeface="Courier"/>
                <a:cs typeface="Courier"/>
              </a:rPr>
              <a:t>/Compiler</a:t>
            </a:r>
            <a:r>
              <a:rPr lang="tr-TR" sz="800" dirty="0" smtClean="0">
                <a:latin typeface="Courier"/>
                <a:cs typeface="Courier"/>
              </a:rPr>
              <a:t>/</a:t>
            </a:r>
            <a:r>
              <a:rPr lang="tr-TR" sz="800" dirty="0" err="1" smtClean="0">
                <a:latin typeface="Courier"/>
                <a:cs typeface="Courier"/>
              </a:rPr>
              <a:t>gcc</a:t>
            </a:r>
            <a:r>
              <a:rPr lang="tr-TR" sz="800" dirty="0" smtClean="0">
                <a:latin typeface="Courier"/>
                <a:cs typeface="Courier"/>
              </a:rPr>
              <a:t>/4.9.3 -</a:t>
            </a:r>
            <a:r>
              <a:rPr lang="tr-TR" sz="800" dirty="0">
                <a:latin typeface="Courier"/>
                <a:cs typeface="Courier"/>
              </a:rPr>
              <a:t>---------------</a:t>
            </a:r>
            <a:r>
              <a:rPr lang="tr-TR" sz="800" dirty="0" smtClean="0">
                <a:latin typeface="Courier"/>
                <a:cs typeface="Courier"/>
              </a:rPr>
              <a:t>--</a:t>
            </a:r>
            <a:r>
              <a:rPr lang="tr-TR" sz="800" dirty="0">
                <a:latin typeface="Courier"/>
                <a:cs typeface="Courier"/>
              </a:rPr>
              <a:t>------</a:t>
            </a:r>
            <a:r>
              <a:rPr lang="tr-TR" sz="800" dirty="0" smtClean="0">
                <a:latin typeface="Courier"/>
                <a:cs typeface="Courier"/>
              </a:rPr>
              <a:t>----------------------</a:t>
            </a:r>
            <a:endParaRPr lang="tr-TR" sz="800" dirty="0">
              <a:latin typeface="Courier"/>
              <a:cs typeface="Courier"/>
            </a:endParaRPr>
          </a:p>
          <a:p>
            <a:pPr marL="5715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i-FI" sz="800" dirty="0">
                <a:latin typeface="Courier"/>
                <a:cs typeface="Courier"/>
              </a:rPr>
              <a:t>   </a:t>
            </a:r>
            <a:r>
              <a:rPr lang="fi-FI" sz="800" dirty="0" smtClean="0">
                <a:latin typeface="Courier"/>
                <a:cs typeface="Courier"/>
              </a:rPr>
              <a:t>gperftools/2.5    hdf5</a:t>
            </a:r>
            <a:r>
              <a:rPr lang="fi-FI" sz="800" dirty="0">
                <a:latin typeface="Courier"/>
                <a:cs typeface="Courier"/>
              </a:rPr>
              <a:t>/1.8.17    hpctoolkit/10102016    impi/5.1.3    impi/2017.0 (D)    mvapich2/2.2 </a:t>
            </a:r>
            <a:r>
              <a:rPr lang="fi-FI" sz="800" dirty="0" smtClean="0">
                <a:latin typeface="Courier"/>
                <a:cs typeface="Courier"/>
              </a:rPr>
              <a:t>       </a:t>
            </a:r>
            <a:r>
              <a:rPr lang="fi-FI" sz="800" dirty="0">
                <a:latin typeface="Courier"/>
                <a:cs typeface="Courier"/>
              </a:rPr>
              <a:t>openmpi/</a:t>
            </a:r>
            <a:r>
              <a:rPr lang="fi-FI" sz="800" dirty="0" smtClean="0">
                <a:latin typeface="Courier"/>
                <a:cs typeface="Courier"/>
              </a:rPr>
              <a:t>2.0.0</a:t>
            </a:r>
            <a:endParaRPr lang="fi-FI" sz="800" dirty="0">
              <a:latin typeface="Courier"/>
              <a:cs typeface="Courier"/>
            </a:endParaRPr>
          </a:p>
          <a:p>
            <a:pPr marL="57150" indent="0">
              <a:lnSpc>
                <a:spcPct val="120000"/>
              </a:lnSpc>
              <a:spcBef>
                <a:spcPts val="0"/>
              </a:spcBef>
              <a:buNone/>
            </a:pPr>
            <a:endParaRPr lang="fi-FI" sz="800" dirty="0" smtClean="0">
              <a:latin typeface="Courier"/>
              <a:cs typeface="Courier"/>
            </a:endParaRPr>
          </a:p>
          <a:p>
            <a:pPr marL="5715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i-FI" sz="800" dirty="0" smtClean="0">
                <a:latin typeface="Courier"/>
                <a:cs typeface="Courier"/>
              </a:rPr>
              <a:t>--------------------</a:t>
            </a:r>
            <a:r>
              <a:rPr lang="fi-FI" sz="800" dirty="0">
                <a:latin typeface="Courier"/>
                <a:cs typeface="Courier"/>
              </a:rPr>
              <a:t>---------------------</a:t>
            </a:r>
            <a:r>
              <a:rPr lang="fi-FI" sz="800" dirty="0" smtClean="0">
                <a:latin typeface="Courier"/>
                <a:cs typeface="Courier"/>
              </a:rPr>
              <a:t>--</a:t>
            </a:r>
            <a:r>
              <a:rPr lang="fi-FI" sz="800" dirty="0">
                <a:latin typeface="Courier"/>
                <a:cs typeface="Courier"/>
              </a:rPr>
              <a:t>--------- /</a:t>
            </a:r>
            <a:r>
              <a:rPr lang="fi-FI" sz="800" dirty="0" err="1">
                <a:latin typeface="Courier"/>
                <a:cs typeface="Courier"/>
              </a:rPr>
              <a:t>usr/tce/modulefiles/Core</a:t>
            </a:r>
            <a:r>
              <a:rPr lang="fi-FI" sz="800" dirty="0">
                <a:latin typeface="Courier"/>
                <a:cs typeface="Courier"/>
              </a:rPr>
              <a:t> --</a:t>
            </a:r>
            <a:r>
              <a:rPr lang="fi-FI" sz="800" dirty="0" smtClean="0">
                <a:latin typeface="Courier"/>
                <a:cs typeface="Courier"/>
              </a:rPr>
              <a:t>--</a:t>
            </a:r>
            <a:r>
              <a:rPr lang="fi-FI" sz="800" dirty="0">
                <a:latin typeface="Courier"/>
                <a:cs typeface="Courier"/>
              </a:rPr>
              <a:t>----------------------------</a:t>
            </a:r>
            <a:r>
              <a:rPr lang="fi-FI" sz="800" dirty="0" smtClean="0">
                <a:latin typeface="Courier"/>
                <a:cs typeface="Courier"/>
              </a:rPr>
              <a:t>---------------------</a:t>
            </a:r>
            <a:endParaRPr lang="fi-FI" sz="800" dirty="0">
              <a:latin typeface="Courier"/>
              <a:cs typeface="Courier"/>
            </a:endParaRPr>
          </a:p>
          <a:p>
            <a:pPr marL="5715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" dirty="0">
                <a:latin typeface="Courier"/>
                <a:cs typeface="Courier"/>
              </a:rPr>
              <a:t>   </a:t>
            </a:r>
            <a:r>
              <a:rPr lang="en-US" sz="800" dirty="0" err="1">
                <a:latin typeface="Courier"/>
                <a:cs typeface="Courier"/>
              </a:rPr>
              <a:t>StdEnv</a:t>
            </a:r>
            <a:r>
              <a:rPr lang="en-US" sz="800" dirty="0">
                <a:latin typeface="Courier"/>
                <a:cs typeface="Courier"/>
              </a:rPr>
              <a:t>             (</a:t>
            </a:r>
            <a:r>
              <a:rPr lang="en-US" sz="800" b="1" dirty="0">
                <a:latin typeface="Courier"/>
                <a:cs typeface="Courier"/>
              </a:rPr>
              <a:t>L</a:t>
            </a:r>
            <a:r>
              <a:rPr lang="en-US" sz="800" dirty="0">
                <a:latin typeface="Courier"/>
                <a:cs typeface="Courier"/>
              </a:rPr>
              <a:t>)    </a:t>
            </a:r>
            <a:r>
              <a:rPr lang="en-US" sz="800" dirty="0" err="1">
                <a:latin typeface="Courier"/>
                <a:cs typeface="Courier"/>
              </a:rPr>
              <a:t>gcc</a:t>
            </a:r>
            <a:r>
              <a:rPr lang="en-US" sz="800" dirty="0">
                <a:latin typeface="Courier"/>
                <a:cs typeface="Courier"/>
              </a:rPr>
              <a:t>/4.8-redhat        </a:t>
            </a:r>
            <a:r>
              <a:rPr lang="en-US" sz="800" dirty="0" err="1">
                <a:latin typeface="Courier"/>
                <a:cs typeface="Courier"/>
              </a:rPr>
              <a:t>graphlib</a:t>
            </a:r>
            <a:r>
              <a:rPr lang="en-US" sz="800" dirty="0">
                <a:latin typeface="Courier"/>
                <a:cs typeface="Courier"/>
              </a:rPr>
              <a:t>/3.0.0   (D)      </a:t>
            </a:r>
            <a:r>
              <a:rPr lang="en-US" sz="800" dirty="0" err="1">
                <a:latin typeface="Courier"/>
                <a:cs typeface="Courier"/>
              </a:rPr>
              <a:t>intel</a:t>
            </a:r>
            <a:r>
              <a:rPr lang="en-US" sz="800" dirty="0">
                <a:latin typeface="Courier"/>
                <a:cs typeface="Courier"/>
              </a:rPr>
              <a:t>/17.0.0        </a:t>
            </a:r>
            <a:r>
              <a:rPr lang="en-US" sz="800" dirty="0" smtClean="0">
                <a:latin typeface="Courier"/>
                <a:cs typeface="Courier"/>
              </a:rPr>
              <a:t>python/3.3.1</a:t>
            </a:r>
            <a:endParaRPr lang="en-US" sz="800" dirty="0">
              <a:latin typeface="Courier"/>
              <a:cs typeface="Courier"/>
            </a:endParaRPr>
          </a:p>
          <a:p>
            <a:pPr marL="5715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800" dirty="0" smtClean="0">
                <a:latin typeface="Courier"/>
                <a:cs typeface="Courier"/>
              </a:rPr>
              <a:t>   </a:t>
            </a:r>
            <a:r>
              <a:rPr lang="pl-PL" sz="800" dirty="0" err="1" smtClean="0">
                <a:latin typeface="Courier"/>
                <a:cs typeface="Courier"/>
              </a:rPr>
              <a:t>dyninst</a:t>
            </a:r>
            <a:r>
              <a:rPr lang="pl-PL" sz="800" dirty="0">
                <a:latin typeface="Courier"/>
                <a:cs typeface="Courier"/>
              </a:rPr>
              <a:t>/9.1.0             </a:t>
            </a:r>
            <a:r>
              <a:rPr lang="pl-PL" sz="800" dirty="0" err="1" smtClean="0">
                <a:latin typeface="Courier"/>
                <a:cs typeface="Courier"/>
              </a:rPr>
              <a:t>gcc</a:t>
            </a:r>
            <a:r>
              <a:rPr lang="pl-PL" sz="800" dirty="0" smtClean="0">
                <a:latin typeface="Courier"/>
                <a:cs typeface="Courier"/>
              </a:rPr>
              <a:t>/4.9.3             </a:t>
            </a:r>
            <a:r>
              <a:rPr lang="pl-PL" sz="800" dirty="0" err="1">
                <a:latin typeface="Courier"/>
                <a:cs typeface="Courier"/>
              </a:rPr>
              <a:t>intel</a:t>
            </a:r>
            <a:r>
              <a:rPr lang="pl-PL" sz="800" dirty="0">
                <a:latin typeface="Courier"/>
                <a:cs typeface="Courier"/>
              </a:rPr>
              <a:t>/16.0.3     </a:t>
            </a:r>
            <a:r>
              <a:rPr lang="pl-PL" sz="800" dirty="0" smtClean="0">
                <a:latin typeface="Courier"/>
                <a:cs typeface="Courier"/>
              </a:rPr>
              <a:t>(D)      </a:t>
            </a:r>
            <a:r>
              <a:rPr lang="pl-PL" sz="800" dirty="0" err="1" smtClean="0">
                <a:latin typeface="Courier"/>
                <a:cs typeface="Courier"/>
              </a:rPr>
              <a:t>python</a:t>
            </a:r>
            <a:r>
              <a:rPr lang="pl-PL" sz="800" dirty="0">
                <a:latin typeface="Courier"/>
                <a:cs typeface="Courier"/>
              </a:rPr>
              <a:t>/</a:t>
            </a:r>
            <a:r>
              <a:rPr lang="pl-PL" sz="800" dirty="0" smtClean="0">
                <a:latin typeface="Courier"/>
                <a:cs typeface="Courier"/>
              </a:rPr>
              <a:t>2.7.11  (</a:t>
            </a:r>
            <a:r>
              <a:rPr lang="pl-PL" sz="800" dirty="0">
                <a:latin typeface="Courier"/>
                <a:cs typeface="Courier"/>
              </a:rPr>
              <a:t>D)  </a:t>
            </a:r>
            <a:r>
              <a:rPr lang="pl-PL" sz="800" dirty="0" err="1" smtClean="0">
                <a:latin typeface="Courier"/>
                <a:cs typeface="Courier"/>
              </a:rPr>
              <a:t>totalview</a:t>
            </a:r>
            <a:r>
              <a:rPr lang="pl-PL" sz="800" dirty="0">
                <a:latin typeface="Courier"/>
                <a:cs typeface="Courier"/>
              </a:rPr>
              <a:t>/</a:t>
            </a:r>
            <a:r>
              <a:rPr lang="pl-PL" sz="800" dirty="0" smtClean="0">
                <a:latin typeface="Courier"/>
                <a:cs typeface="Courier"/>
              </a:rPr>
              <a:t>2016.01.06</a:t>
            </a:r>
            <a:endParaRPr lang="pl-PL" sz="800" dirty="0">
              <a:latin typeface="Courier"/>
              <a:cs typeface="Courier"/>
            </a:endParaRPr>
          </a:p>
          <a:p>
            <a:pPr marL="57150" indent="0">
              <a:lnSpc>
                <a:spcPct val="120000"/>
              </a:lnSpc>
              <a:spcBef>
                <a:spcPts val="0"/>
              </a:spcBef>
              <a:buNone/>
            </a:pPr>
            <a:endParaRPr lang="tr-TR" sz="800" dirty="0" smtClean="0">
              <a:latin typeface="Courier"/>
              <a:cs typeface="Courier"/>
            </a:endParaRPr>
          </a:p>
          <a:p>
            <a:pPr marL="5715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800" dirty="0" smtClean="0">
                <a:latin typeface="Courier"/>
                <a:cs typeface="Courier"/>
              </a:rPr>
              <a:t>  </a:t>
            </a:r>
            <a:r>
              <a:rPr lang="tr-TR" sz="800" dirty="0" err="1">
                <a:latin typeface="Courier"/>
                <a:cs typeface="Courier"/>
              </a:rPr>
              <a:t>Where</a:t>
            </a:r>
            <a:r>
              <a:rPr lang="tr-TR" sz="800" dirty="0">
                <a:latin typeface="Courier"/>
                <a:cs typeface="Courier"/>
              </a:rPr>
              <a:t>:</a:t>
            </a:r>
          </a:p>
          <a:p>
            <a:pPr marL="5715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800" dirty="0">
                <a:latin typeface="Courier"/>
                <a:cs typeface="Courier"/>
              </a:rPr>
              <a:t>   </a:t>
            </a:r>
            <a:r>
              <a:rPr lang="tr-TR" sz="800" b="1" dirty="0">
                <a:latin typeface="Courier"/>
                <a:cs typeface="Courier"/>
              </a:rPr>
              <a:t>L</a:t>
            </a:r>
            <a:r>
              <a:rPr lang="tr-TR" sz="800" dirty="0">
                <a:latin typeface="Courier"/>
                <a:cs typeface="Courier"/>
              </a:rPr>
              <a:t>:  </a:t>
            </a:r>
            <a:r>
              <a:rPr lang="tr-TR" sz="800" dirty="0" err="1">
                <a:latin typeface="Courier"/>
                <a:cs typeface="Courier"/>
              </a:rPr>
              <a:t>Module</a:t>
            </a:r>
            <a:r>
              <a:rPr lang="tr-TR" sz="800" dirty="0">
                <a:latin typeface="Courier"/>
                <a:cs typeface="Courier"/>
              </a:rPr>
              <a:t> is </a:t>
            </a:r>
            <a:r>
              <a:rPr lang="tr-TR" sz="800" dirty="0" err="1" smtClean="0">
                <a:latin typeface="Courier"/>
                <a:cs typeface="Courier"/>
              </a:rPr>
              <a:t>loaded</a:t>
            </a:r>
            <a:r>
              <a:rPr lang="tr-TR" sz="800" dirty="0" smtClean="0">
                <a:latin typeface="Courier"/>
                <a:cs typeface="Courier"/>
              </a:rPr>
              <a:t>, </a:t>
            </a:r>
            <a:r>
              <a:rPr lang="tr-TR" sz="800" b="1" dirty="0" smtClean="0">
                <a:latin typeface="Courier"/>
                <a:cs typeface="Courier"/>
              </a:rPr>
              <a:t>D</a:t>
            </a:r>
            <a:r>
              <a:rPr lang="tr-TR" sz="800" dirty="0">
                <a:latin typeface="Courier"/>
                <a:cs typeface="Courier"/>
              </a:rPr>
              <a:t>:  </a:t>
            </a:r>
            <a:r>
              <a:rPr lang="tr-TR" sz="800" dirty="0" err="1">
                <a:latin typeface="Courier"/>
                <a:cs typeface="Courier"/>
              </a:rPr>
              <a:t>Default</a:t>
            </a:r>
            <a:r>
              <a:rPr lang="tr-TR" sz="800" dirty="0">
                <a:latin typeface="Courier"/>
                <a:cs typeface="Courier"/>
              </a:rPr>
              <a:t> </a:t>
            </a:r>
            <a:r>
              <a:rPr lang="tr-TR" sz="800" dirty="0" err="1" smtClean="0">
                <a:latin typeface="Courier"/>
                <a:cs typeface="Courier"/>
              </a:rPr>
              <a:t>Module</a:t>
            </a:r>
            <a:endParaRPr lang="tr-TR" sz="800" dirty="0">
              <a:latin typeface="Courier"/>
              <a:cs typeface="Courier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Lmod’s</a:t>
            </a:r>
            <a:r>
              <a:rPr lang="en-US" dirty="0" smtClean="0"/>
              <a:t> hierarchy presents a slice of the build space to users.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1808" y="1074165"/>
            <a:ext cx="8223716" cy="21544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urier"/>
                <a:cs typeface="Courier"/>
              </a:rPr>
              <a:t>$ module swap </a:t>
            </a:r>
            <a:r>
              <a:rPr lang="en-US" sz="800" dirty="0" err="1" smtClean="0">
                <a:latin typeface="Courier"/>
                <a:cs typeface="Courier"/>
              </a:rPr>
              <a:t>intel</a:t>
            </a:r>
            <a:r>
              <a:rPr lang="en-US" sz="800" dirty="0" smtClean="0">
                <a:latin typeface="Courier"/>
                <a:cs typeface="Courier"/>
              </a:rPr>
              <a:t> </a:t>
            </a:r>
            <a:r>
              <a:rPr lang="en-US" sz="800" dirty="0" err="1" smtClean="0">
                <a:latin typeface="Courier"/>
                <a:cs typeface="Courier"/>
              </a:rPr>
              <a:t>gcc</a:t>
            </a:r>
            <a:endParaRPr lang="en-US" sz="800" dirty="0">
              <a:latin typeface="Courier"/>
              <a:cs typeface="Courie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3231" y="3495363"/>
            <a:ext cx="8223716" cy="120032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ourier"/>
                <a:cs typeface="Courier"/>
              </a:rPr>
              <a:t>$ module show mvapich2</a:t>
            </a:r>
          </a:p>
          <a:p>
            <a:r>
              <a:rPr lang="en-US" sz="800" dirty="0">
                <a:latin typeface="Courier"/>
                <a:cs typeface="Courier"/>
              </a:rPr>
              <a:t>-----------------------------------------</a:t>
            </a:r>
            <a:r>
              <a:rPr lang="en-US" sz="800" dirty="0" smtClean="0">
                <a:latin typeface="Courier"/>
                <a:cs typeface="Courier"/>
              </a:rPr>
              <a:t>--</a:t>
            </a:r>
            <a:r>
              <a:rPr lang="en-US" sz="800" dirty="0">
                <a:latin typeface="Courier"/>
                <a:cs typeface="Courier"/>
              </a:rPr>
              <a:t>-----------------------------------------------------------------------------</a:t>
            </a:r>
            <a:r>
              <a:rPr lang="en-US" sz="800" dirty="0" smtClean="0">
                <a:latin typeface="Courier"/>
                <a:cs typeface="Courier"/>
              </a:rPr>
              <a:t>--</a:t>
            </a:r>
            <a:r>
              <a:rPr lang="en-US" sz="800" dirty="0">
                <a:latin typeface="Courier"/>
                <a:cs typeface="Courier"/>
              </a:rPr>
              <a:t>---------</a:t>
            </a:r>
          </a:p>
          <a:p>
            <a:r>
              <a:rPr lang="en-US" sz="800" dirty="0">
                <a:latin typeface="Courier"/>
                <a:cs typeface="Courier"/>
              </a:rPr>
              <a:t>   /</a:t>
            </a:r>
            <a:r>
              <a:rPr lang="en-US" sz="800" dirty="0" err="1">
                <a:latin typeface="Courier"/>
                <a:cs typeface="Courier"/>
              </a:rPr>
              <a:t>usr</a:t>
            </a:r>
            <a:r>
              <a:rPr lang="en-US" sz="800" dirty="0">
                <a:latin typeface="Courier"/>
                <a:cs typeface="Courier"/>
              </a:rPr>
              <a:t>/</a:t>
            </a:r>
            <a:r>
              <a:rPr lang="en-US" sz="800" dirty="0" err="1">
                <a:latin typeface="Courier"/>
                <a:cs typeface="Courier"/>
              </a:rPr>
              <a:t>tce</a:t>
            </a:r>
            <a:r>
              <a:rPr lang="en-US" sz="800" dirty="0">
                <a:latin typeface="Courier"/>
                <a:cs typeface="Courier"/>
              </a:rPr>
              <a:t>/</a:t>
            </a:r>
            <a:r>
              <a:rPr lang="en-US" sz="800" dirty="0" err="1">
                <a:latin typeface="Courier"/>
                <a:cs typeface="Courier"/>
              </a:rPr>
              <a:t>modulefiles</a:t>
            </a:r>
            <a:r>
              <a:rPr lang="en-US" sz="800" dirty="0">
                <a:latin typeface="Courier"/>
                <a:cs typeface="Courier"/>
              </a:rPr>
              <a:t>/Compiler</a:t>
            </a:r>
            <a:r>
              <a:rPr lang="en-US" sz="800" dirty="0" smtClean="0">
                <a:latin typeface="Courier"/>
                <a:cs typeface="Courier"/>
              </a:rPr>
              <a:t>/</a:t>
            </a:r>
            <a:r>
              <a:rPr lang="en-US" sz="800" dirty="0" err="1" smtClean="0">
                <a:latin typeface="Courier"/>
                <a:cs typeface="Courier"/>
              </a:rPr>
              <a:t>gcc</a:t>
            </a:r>
            <a:r>
              <a:rPr lang="en-US" sz="800" dirty="0" smtClean="0">
                <a:latin typeface="Courier"/>
                <a:cs typeface="Courier"/>
              </a:rPr>
              <a:t>/4.9.3/</a:t>
            </a:r>
            <a:r>
              <a:rPr lang="en-US" sz="800" dirty="0">
                <a:latin typeface="Courier"/>
                <a:cs typeface="Courier"/>
              </a:rPr>
              <a:t>mvapich2/2.2.lua:</a:t>
            </a:r>
          </a:p>
          <a:p>
            <a:r>
              <a:rPr lang="en-US" sz="800" dirty="0">
                <a:latin typeface="Courier"/>
                <a:cs typeface="Courier"/>
              </a:rPr>
              <a:t>----------------------------------------</a:t>
            </a:r>
            <a:r>
              <a:rPr lang="en-US" sz="800" dirty="0" smtClean="0">
                <a:latin typeface="Courier"/>
                <a:cs typeface="Courier"/>
              </a:rPr>
              <a:t>--</a:t>
            </a:r>
            <a:r>
              <a:rPr lang="en-US" sz="800" dirty="0">
                <a:latin typeface="Courier"/>
                <a:cs typeface="Courier"/>
              </a:rPr>
              <a:t>-----------------------------------------------------------------------------------------</a:t>
            </a:r>
          </a:p>
          <a:p>
            <a:r>
              <a:rPr lang="en-US" sz="800" dirty="0" err="1">
                <a:latin typeface="Courier"/>
                <a:cs typeface="Courier"/>
              </a:rPr>
              <a:t>whatis</a:t>
            </a:r>
            <a:r>
              <a:rPr lang="en-US" sz="800" dirty="0">
                <a:latin typeface="Courier"/>
                <a:cs typeface="Courier"/>
              </a:rPr>
              <a:t>("</a:t>
            </a:r>
            <a:r>
              <a:rPr lang="en-US" sz="800" dirty="0" err="1">
                <a:latin typeface="Courier"/>
                <a:cs typeface="Courier"/>
              </a:rPr>
              <a:t>mpi</a:t>
            </a:r>
            <a:r>
              <a:rPr lang="en-US" sz="800" dirty="0">
                <a:latin typeface="Courier"/>
                <a:cs typeface="Courier"/>
              </a:rPr>
              <a:t>/mvapich2")</a:t>
            </a:r>
          </a:p>
          <a:p>
            <a:r>
              <a:rPr lang="en-US" sz="800" dirty="0" err="1">
                <a:latin typeface="Courier"/>
                <a:cs typeface="Courier"/>
              </a:rPr>
              <a:t>whatis</a:t>
            </a:r>
            <a:r>
              <a:rPr lang="en-US" sz="800" dirty="0">
                <a:latin typeface="Courier"/>
                <a:cs typeface="Courier"/>
              </a:rPr>
              <a:t>("MVAPICH2-2.2 MPI for </a:t>
            </a:r>
            <a:r>
              <a:rPr lang="en-US" sz="800" dirty="0" smtClean="0">
                <a:latin typeface="Courier"/>
                <a:cs typeface="Courier"/>
              </a:rPr>
              <a:t>GNU-4.9.3 </a:t>
            </a:r>
            <a:r>
              <a:rPr lang="en-US" sz="800" dirty="0">
                <a:latin typeface="Courier"/>
                <a:cs typeface="Courier"/>
              </a:rPr>
              <a:t>compilers")</a:t>
            </a:r>
          </a:p>
          <a:p>
            <a:r>
              <a:rPr lang="en-US" sz="800" dirty="0">
                <a:latin typeface="Courier"/>
                <a:cs typeface="Courier"/>
              </a:rPr>
              <a:t>family("</a:t>
            </a:r>
            <a:r>
              <a:rPr lang="en-US" sz="800" dirty="0" err="1">
                <a:latin typeface="Courier"/>
                <a:cs typeface="Courier"/>
              </a:rPr>
              <a:t>mpi</a:t>
            </a:r>
            <a:r>
              <a:rPr lang="en-US" sz="800" dirty="0">
                <a:latin typeface="Courier"/>
                <a:cs typeface="Courier"/>
              </a:rPr>
              <a:t>"</a:t>
            </a:r>
            <a:r>
              <a:rPr lang="en-US" sz="800" dirty="0" smtClean="0">
                <a:latin typeface="Courier"/>
                <a:cs typeface="Courier"/>
              </a:rPr>
              <a:t>)</a:t>
            </a:r>
          </a:p>
          <a:p>
            <a:r>
              <a:rPr lang="en-US" sz="800" dirty="0" err="1">
                <a:latin typeface="Courier"/>
                <a:cs typeface="Courier"/>
              </a:rPr>
              <a:t>prepend_path</a:t>
            </a:r>
            <a:r>
              <a:rPr lang="en-US" sz="800" dirty="0">
                <a:latin typeface="Courier"/>
                <a:cs typeface="Courier"/>
              </a:rPr>
              <a:t>("PATH", "/</a:t>
            </a:r>
            <a:r>
              <a:rPr lang="en-US" sz="800" dirty="0" err="1">
                <a:latin typeface="Courier"/>
                <a:cs typeface="Courier"/>
              </a:rPr>
              <a:t>usr</a:t>
            </a:r>
            <a:r>
              <a:rPr lang="en-US" sz="800" dirty="0">
                <a:latin typeface="Courier"/>
                <a:cs typeface="Courier"/>
              </a:rPr>
              <a:t>/</a:t>
            </a:r>
            <a:r>
              <a:rPr lang="en-US" sz="800" dirty="0" err="1">
                <a:latin typeface="Courier"/>
                <a:cs typeface="Courier"/>
              </a:rPr>
              <a:t>tce</a:t>
            </a:r>
            <a:r>
              <a:rPr lang="en-US" sz="800" dirty="0">
                <a:latin typeface="Courier"/>
                <a:cs typeface="Courier"/>
              </a:rPr>
              <a:t>/packages/mvapich2/mvapich2-2.2</a:t>
            </a:r>
            <a:r>
              <a:rPr lang="en-US" sz="800" dirty="0" smtClean="0">
                <a:latin typeface="Courier"/>
                <a:cs typeface="Courier"/>
              </a:rPr>
              <a:t>-gcc-4.9.3</a:t>
            </a:r>
            <a:r>
              <a:rPr lang="en-US" sz="800" dirty="0">
                <a:latin typeface="Courier"/>
                <a:cs typeface="Courier"/>
              </a:rPr>
              <a:t>/</a:t>
            </a:r>
            <a:r>
              <a:rPr lang="en-US" sz="800" dirty="0" smtClean="0">
                <a:latin typeface="Courier"/>
                <a:cs typeface="Courier"/>
              </a:rPr>
              <a:t>bin”)</a:t>
            </a:r>
            <a:endParaRPr lang="en-US" sz="800" dirty="0" smtClean="0">
              <a:latin typeface="Courier"/>
              <a:cs typeface="Courier"/>
            </a:endParaRPr>
          </a:p>
          <a:p>
            <a:r>
              <a:rPr lang="en-US" sz="800" dirty="0" smtClean="0">
                <a:latin typeface="Courier"/>
                <a:cs typeface="Courier"/>
              </a:rPr>
              <a:t>.</a:t>
            </a:r>
            <a:r>
              <a:rPr lang="en-US" sz="800" dirty="0" smtClean="0">
                <a:latin typeface="Courier"/>
                <a:cs typeface="Courier"/>
              </a:rPr>
              <a:t>..</a:t>
            </a:r>
            <a:endParaRPr lang="en-US" sz="8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8812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Modules</a:t>
            </a:r>
          </a:p>
          <a:p>
            <a:pPr lvl="1"/>
            <a:r>
              <a:rPr lang="en-US" dirty="0"/>
              <a:t>Provide defaults</a:t>
            </a:r>
          </a:p>
          <a:p>
            <a:pPr lvl="1"/>
            <a:r>
              <a:rPr lang="en-US" dirty="0"/>
              <a:t>Handle environment changes</a:t>
            </a:r>
          </a:p>
          <a:p>
            <a:r>
              <a:rPr lang="en-US" dirty="0" smtClean="0"/>
              <a:t>Package visibility</a:t>
            </a:r>
          </a:p>
          <a:p>
            <a:pPr lvl="1"/>
            <a:r>
              <a:rPr lang="en-US" dirty="0" smtClean="0"/>
              <a:t>Supporting users of various knowledge levels</a:t>
            </a:r>
          </a:p>
          <a:p>
            <a:pPr lvl="1"/>
            <a:r>
              <a:rPr lang="en-US" dirty="0" smtClean="0"/>
              <a:t>Testing</a:t>
            </a:r>
          </a:p>
          <a:p>
            <a:pPr lvl="1"/>
            <a:r>
              <a:rPr lang="en-US" dirty="0" smtClean="0"/>
              <a:t>Deprecation</a:t>
            </a:r>
          </a:p>
          <a:p>
            <a:pPr lvl="1"/>
            <a:r>
              <a:rPr lang="en-US" dirty="0" smtClean="0"/>
              <a:t>Defaults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combinatorial build space requires usability features to navigate.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247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maintain levels of visibility for our software packages.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13341" y="1408543"/>
            <a:ext cx="2756083" cy="918411"/>
          </a:xfrm>
          <a:prstGeom prst="rect">
            <a:avLst/>
          </a:prstGeom>
          <a:solidFill>
            <a:srgbClr val="FFFFFF"/>
          </a:soli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600" dirty="0" smtClean="0">
                <a:solidFill>
                  <a:srgbClr val="000000"/>
                </a:solidFill>
                <a:latin typeface="Courier"/>
                <a:cs typeface="Courier"/>
              </a:rPr>
              <a:t>$ </a:t>
            </a:r>
            <a:r>
              <a:rPr lang="en-US" sz="600" dirty="0" err="1" smtClean="0">
                <a:solidFill>
                  <a:srgbClr val="000000"/>
                </a:solidFill>
                <a:latin typeface="Courier"/>
                <a:cs typeface="Courier"/>
              </a:rPr>
              <a:t>ls</a:t>
            </a:r>
            <a:r>
              <a:rPr lang="en-US" sz="600" dirty="0" smtClean="0">
                <a:solidFill>
                  <a:srgbClr val="000000"/>
                </a:solidFill>
                <a:latin typeface="Courier"/>
                <a:cs typeface="Courier"/>
              </a:rPr>
              <a:t> /</a:t>
            </a:r>
            <a:r>
              <a:rPr lang="en-US" sz="600" dirty="0" err="1" smtClean="0">
                <a:solidFill>
                  <a:srgbClr val="000000"/>
                </a:solidFill>
                <a:latin typeface="Courier"/>
                <a:cs typeface="Courier"/>
              </a:rPr>
              <a:t>usr</a:t>
            </a:r>
            <a:r>
              <a:rPr lang="en-US" sz="600" dirty="0" smtClean="0">
                <a:solidFill>
                  <a:srgbClr val="000000"/>
                </a:solidFill>
                <a:latin typeface="Courier"/>
                <a:cs typeface="Courier"/>
              </a:rPr>
              <a:t>/</a:t>
            </a:r>
            <a:r>
              <a:rPr lang="en-US" sz="600" dirty="0" err="1" smtClean="0">
                <a:solidFill>
                  <a:srgbClr val="000000"/>
                </a:solidFill>
                <a:latin typeface="Courier"/>
                <a:cs typeface="Courier"/>
              </a:rPr>
              <a:t>tce</a:t>
            </a:r>
            <a:r>
              <a:rPr lang="en-US" sz="600" dirty="0" smtClean="0">
                <a:solidFill>
                  <a:srgbClr val="000000"/>
                </a:solidFill>
                <a:latin typeface="Courier"/>
                <a:cs typeface="Courier"/>
              </a:rPr>
              <a:t>/packages</a:t>
            </a:r>
          </a:p>
          <a:p>
            <a:pPr>
              <a:spcBef>
                <a:spcPct val="0"/>
              </a:spcBef>
            </a:pPr>
            <a:r>
              <a:rPr lang="en-US" sz="600" dirty="0" smtClean="0">
                <a:solidFill>
                  <a:srgbClr val="000000"/>
                </a:solidFill>
                <a:latin typeface="Courier"/>
                <a:cs typeface="Courier"/>
              </a:rPr>
              <a:t>advisor    </a:t>
            </a:r>
            <a:r>
              <a:rPr lang="en-US" sz="600" dirty="0" err="1" smtClean="0">
                <a:solidFill>
                  <a:srgbClr val="000000"/>
                </a:solidFill>
                <a:latin typeface="Courier"/>
                <a:cs typeface="Courier"/>
              </a:rPr>
              <a:t>cmake</a:t>
            </a:r>
            <a:r>
              <a:rPr lang="en-US" sz="600" dirty="0" smtClean="0">
                <a:solidFill>
                  <a:srgbClr val="000000"/>
                </a:solidFill>
                <a:latin typeface="Courier"/>
                <a:cs typeface="Courier"/>
              </a:rPr>
              <a:t>      </a:t>
            </a:r>
            <a:r>
              <a:rPr lang="en-US" sz="600" dirty="0" err="1" smtClean="0">
                <a:solidFill>
                  <a:srgbClr val="000000"/>
                </a:solidFill>
                <a:latin typeface="Courier"/>
                <a:cs typeface="Courier"/>
              </a:rPr>
              <a:t>gcc</a:t>
            </a:r>
            <a:r>
              <a:rPr lang="en-US" sz="600" dirty="0" smtClean="0">
                <a:solidFill>
                  <a:srgbClr val="000000"/>
                </a:solidFill>
                <a:latin typeface="Courier"/>
                <a:cs typeface="Courier"/>
              </a:rPr>
              <a:t>      </a:t>
            </a:r>
            <a:r>
              <a:rPr lang="en-US" sz="600" dirty="0" err="1" smtClean="0">
                <a:solidFill>
                  <a:srgbClr val="000000"/>
                </a:solidFill>
                <a:latin typeface="Courier"/>
                <a:cs typeface="Courier"/>
              </a:rPr>
              <a:t>git</a:t>
            </a:r>
            <a:r>
              <a:rPr lang="en-US" sz="600" dirty="0" smtClean="0">
                <a:solidFill>
                  <a:srgbClr val="000000"/>
                </a:solidFill>
                <a:latin typeface="Courier"/>
                <a:cs typeface="Courier"/>
              </a:rPr>
              <a:t>      mvapich2</a:t>
            </a:r>
          </a:p>
          <a:p>
            <a:pPr>
              <a:spcBef>
                <a:spcPct val="0"/>
              </a:spcBef>
            </a:pPr>
            <a:r>
              <a:rPr lang="en-US" sz="600" dirty="0" smtClean="0">
                <a:solidFill>
                  <a:srgbClr val="000000"/>
                </a:solidFill>
                <a:latin typeface="Courier"/>
                <a:cs typeface="Courier"/>
              </a:rPr>
              <a:t>boost      </a:t>
            </a:r>
            <a:r>
              <a:rPr lang="en-US" sz="600" dirty="0" err="1" smtClean="0">
                <a:solidFill>
                  <a:srgbClr val="000000"/>
                </a:solidFill>
                <a:latin typeface="Courier"/>
                <a:cs typeface="Courier"/>
              </a:rPr>
              <a:t>fftw</a:t>
            </a:r>
            <a:r>
              <a:rPr lang="en-US" sz="600" dirty="0" smtClean="0">
                <a:solidFill>
                  <a:srgbClr val="000000"/>
                </a:solidFill>
                <a:latin typeface="Courier"/>
                <a:cs typeface="Courier"/>
              </a:rPr>
              <a:t>       hdf5     make     </a:t>
            </a:r>
            <a:r>
              <a:rPr lang="en-US" sz="600" dirty="0" err="1" smtClean="0">
                <a:solidFill>
                  <a:srgbClr val="000000"/>
                </a:solidFill>
                <a:latin typeface="Courier"/>
                <a:cs typeface="Courier"/>
              </a:rPr>
              <a:t>openmpi</a:t>
            </a:r>
            <a:endParaRPr lang="en-US" sz="600" dirty="0" smtClean="0">
              <a:solidFill>
                <a:srgbClr val="000000"/>
              </a:solidFill>
              <a:latin typeface="Courier"/>
              <a:cs typeface="Courier"/>
            </a:endParaRPr>
          </a:p>
          <a:p>
            <a:pPr>
              <a:spcBef>
                <a:spcPct val="0"/>
              </a:spcBef>
            </a:pPr>
            <a:r>
              <a:rPr lang="en-US" sz="600" dirty="0" smtClean="0">
                <a:solidFill>
                  <a:srgbClr val="000000"/>
                </a:solidFill>
                <a:latin typeface="Courier"/>
                <a:cs typeface="Courier"/>
              </a:rPr>
              <a:t>...</a:t>
            </a:r>
          </a:p>
          <a:p>
            <a:pPr>
              <a:spcBef>
                <a:spcPct val="0"/>
              </a:spcBef>
            </a:pPr>
            <a:endParaRPr lang="en-US" sz="600" dirty="0">
              <a:solidFill>
                <a:srgbClr val="000000"/>
              </a:solidFill>
              <a:latin typeface="Courier"/>
              <a:cs typeface="Courier"/>
            </a:endParaRPr>
          </a:p>
          <a:p>
            <a:pPr>
              <a:spcBef>
                <a:spcPct val="0"/>
              </a:spcBef>
            </a:pPr>
            <a:r>
              <a:rPr lang="en-US" sz="600" dirty="0" smtClean="0">
                <a:solidFill>
                  <a:srgbClr val="000000"/>
                </a:solidFill>
                <a:latin typeface="Courier"/>
                <a:cs typeface="Courier"/>
              </a:rPr>
              <a:t>$ </a:t>
            </a:r>
            <a:r>
              <a:rPr lang="en-US" sz="600" dirty="0" err="1" smtClean="0">
                <a:solidFill>
                  <a:srgbClr val="000000"/>
                </a:solidFill>
                <a:latin typeface="Courier"/>
                <a:cs typeface="Courier"/>
              </a:rPr>
              <a:t>ls</a:t>
            </a:r>
            <a:r>
              <a:rPr lang="en-US" sz="600" dirty="0" smtClean="0">
                <a:solidFill>
                  <a:srgbClr val="000000"/>
                </a:solidFill>
                <a:latin typeface="Courier"/>
                <a:cs typeface="Courier"/>
              </a:rPr>
              <a:t> /</a:t>
            </a:r>
            <a:r>
              <a:rPr lang="en-US" sz="600" dirty="0" err="1" smtClean="0">
                <a:solidFill>
                  <a:srgbClr val="000000"/>
                </a:solidFill>
                <a:latin typeface="Courier"/>
                <a:cs typeface="Courier"/>
              </a:rPr>
              <a:t>usr</a:t>
            </a:r>
            <a:r>
              <a:rPr lang="en-US" sz="600" dirty="0" smtClean="0">
                <a:solidFill>
                  <a:srgbClr val="000000"/>
                </a:solidFill>
                <a:latin typeface="Courier"/>
                <a:cs typeface="Courier"/>
              </a:rPr>
              <a:t>/</a:t>
            </a:r>
            <a:r>
              <a:rPr lang="en-US" sz="600" dirty="0" err="1" smtClean="0">
                <a:solidFill>
                  <a:srgbClr val="000000"/>
                </a:solidFill>
                <a:latin typeface="Courier"/>
                <a:cs typeface="Courier"/>
              </a:rPr>
              <a:t>tce</a:t>
            </a:r>
            <a:r>
              <a:rPr lang="en-US" sz="600" dirty="0" smtClean="0">
                <a:solidFill>
                  <a:srgbClr val="000000"/>
                </a:solidFill>
                <a:latin typeface="Courier"/>
                <a:cs typeface="Courier"/>
              </a:rPr>
              <a:t>/packages/</a:t>
            </a:r>
            <a:r>
              <a:rPr lang="en-US" sz="600" dirty="0" err="1" smtClean="0">
                <a:solidFill>
                  <a:srgbClr val="000000"/>
                </a:solidFill>
                <a:latin typeface="Courier"/>
                <a:cs typeface="Courier"/>
              </a:rPr>
              <a:t>gcc</a:t>
            </a:r>
            <a:endParaRPr lang="en-US" sz="600" dirty="0" smtClean="0">
              <a:solidFill>
                <a:srgbClr val="000000"/>
              </a:solidFill>
              <a:latin typeface="Courier"/>
              <a:cs typeface="Courier"/>
            </a:endParaRPr>
          </a:p>
          <a:p>
            <a:pPr>
              <a:spcBef>
                <a:spcPct val="0"/>
              </a:spcBef>
            </a:pPr>
            <a:r>
              <a:rPr lang="en-US" sz="600" dirty="0" smtClean="0">
                <a:solidFill>
                  <a:srgbClr val="000000"/>
                </a:solidFill>
                <a:latin typeface="Courier"/>
                <a:cs typeface="Courier"/>
              </a:rPr>
              <a:t>default    gcc-4.9.3    gcc-6.1.0    </a:t>
            </a:r>
            <a:r>
              <a:rPr lang="en-US" sz="600" dirty="0" err="1" smtClean="0">
                <a:solidFill>
                  <a:srgbClr val="000000"/>
                </a:solidFill>
                <a:latin typeface="Courier"/>
                <a:cs typeface="Courier"/>
              </a:rPr>
              <a:t>gcc</a:t>
            </a:r>
            <a:r>
              <a:rPr lang="en-US" sz="600" dirty="0" smtClean="0">
                <a:solidFill>
                  <a:srgbClr val="000000"/>
                </a:solidFill>
                <a:latin typeface="Courier"/>
                <a:cs typeface="Courier"/>
              </a:rPr>
              <a:t>-experimental</a:t>
            </a:r>
            <a:endParaRPr lang="en-US" sz="600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201059" y="1409957"/>
            <a:ext cx="2756083" cy="916997"/>
          </a:xfrm>
          <a:prstGeom prst="rect">
            <a:avLst/>
          </a:prstGeom>
          <a:solidFill>
            <a:srgbClr val="FFFFFF"/>
          </a:soli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600" dirty="0" smtClean="0">
                <a:solidFill>
                  <a:srgbClr val="000000"/>
                </a:solidFill>
                <a:latin typeface="Courier"/>
                <a:cs typeface="Courier"/>
              </a:rPr>
              <a:t>$ module avail </a:t>
            </a:r>
            <a:r>
              <a:rPr lang="en-US" sz="600" dirty="0" err="1" smtClean="0">
                <a:solidFill>
                  <a:srgbClr val="000000"/>
                </a:solidFill>
                <a:latin typeface="Courier"/>
                <a:cs typeface="Courier"/>
              </a:rPr>
              <a:t>gcc</a:t>
            </a:r>
            <a:endParaRPr lang="en-US" sz="600" dirty="0" smtClean="0">
              <a:solidFill>
                <a:srgbClr val="000000"/>
              </a:solidFill>
              <a:latin typeface="Courier"/>
              <a:cs typeface="Courier"/>
            </a:endParaRPr>
          </a:p>
          <a:p>
            <a:pPr>
              <a:spcBef>
                <a:spcPct val="0"/>
              </a:spcBef>
            </a:pPr>
            <a:endParaRPr lang="en-US" sz="600" dirty="0">
              <a:solidFill>
                <a:srgbClr val="000000"/>
              </a:solidFill>
              <a:latin typeface="Courier"/>
              <a:cs typeface="Courier"/>
            </a:endParaRPr>
          </a:p>
          <a:p>
            <a:pPr>
              <a:spcBef>
                <a:spcPct val="0"/>
              </a:spcBef>
            </a:pPr>
            <a:r>
              <a:rPr lang="en-US" sz="600" dirty="0" smtClean="0">
                <a:solidFill>
                  <a:srgbClr val="000000"/>
                </a:solidFill>
                <a:latin typeface="Courier"/>
                <a:cs typeface="Courier"/>
              </a:rPr>
              <a:t>-------------- /</a:t>
            </a:r>
            <a:r>
              <a:rPr lang="en-US" sz="600" dirty="0" err="1" smtClean="0">
                <a:solidFill>
                  <a:srgbClr val="000000"/>
                </a:solidFill>
                <a:latin typeface="Courier"/>
                <a:cs typeface="Courier"/>
              </a:rPr>
              <a:t>usr</a:t>
            </a:r>
            <a:r>
              <a:rPr lang="en-US" sz="600" dirty="0" smtClean="0">
                <a:solidFill>
                  <a:srgbClr val="000000"/>
                </a:solidFill>
                <a:latin typeface="Courier"/>
                <a:cs typeface="Courier"/>
              </a:rPr>
              <a:t>/</a:t>
            </a:r>
            <a:r>
              <a:rPr lang="en-US" sz="600" dirty="0" err="1" smtClean="0">
                <a:solidFill>
                  <a:srgbClr val="000000"/>
                </a:solidFill>
                <a:latin typeface="Courier"/>
                <a:cs typeface="Courier"/>
              </a:rPr>
              <a:t>tce</a:t>
            </a:r>
            <a:r>
              <a:rPr lang="en-US" sz="600" dirty="0" smtClean="0">
                <a:solidFill>
                  <a:srgbClr val="000000"/>
                </a:solidFill>
                <a:latin typeface="Courier"/>
                <a:cs typeface="Courier"/>
              </a:rPr>
              <a:t>/</a:t>
            </a:r>
            <a:r>
              <a:rPr lang="en-US" sz="600" dirty="0" err="1" smtClean="0">
                <a:solidFill>
                  <a:srgbClr val="000000"/>
                </a:solidFill>
                <a:latin typeface="Courier"/>
                <a:cs typeface="Courier"/>
              </a:rPr>
              <a:t>modulefiles</a:t>
            </a:r>
            <a:r>
              <a:rPr lang="en-US" sz="600" dirty="0" smtClean="0">
                <a:solidFill>
                  <a:srgbClr val="000000"/>
                </a:solidFill>
                <a:latin typeface="Courier"/>
                <a:cs typeface="Courier"/>
              </a:rPr>
              <a:t>/Core --------------</a:t>
            </a:r>
          </a:p>
          <a:p>
            <a:pPr>
              <a:spcBef>
                <a:spcPct val="0"/>
              </a:spcBef>
            </a:pPr>
            <a:r>
              <a:rPr lang="en-US" sz="600" dirty="0" smtClean="0">
                <a:solidFill>
                  <a:srgbClr val="000000"/>
                </a:solidFill>
                <a:latin typeface="Courier"/>
                <a:cs typeface="Courier"/>
              </a:rPr>
              <a:t>    </a:t>
            </a:r>
            <a:r>
              <a:rPr lang="en-US" sz="600" dirty="0" err="1" smtClean="0">
                <a:solidFill>
                  <a:srgbClr val="000000"/>
                </a:solidFill>
                <a:latin typeface="Courier"/>
                <a:cs typeface="Courier"/>
              </a:rPr>
              <a:t>gcc</a:t>
            </a:r>
            <a:r>
              <a:rPr lang="en-US" sz="600" dirty="0" smtClean="0">
                <a:solidFill>
                  <a:srgbClr val="000000"/>
                </a:solidFill>
                <a:latin typeface="Courier"/>
                <a:cs typeface="Courier"/>
              </a:rPr>
              <a:t>/4.9.3 (L,D)   </a:t>
            </a:r>
            <a:r>
              <a:rPr lang="en-US" sz="600" dirty="0" err="1" smtClean="0">
                <a:solidFill>
                  <a:srgbClr val="000000"/>
                </a:solidFill>
                <a:latin typeface="Courier"/>
                <a:cs typeface="Courier"/>
              </a:rPr>
              <a:t>gcc</a:t>
            </a:r>
            <a:r>
              <a:rPr lang="en-US" sz="600" dirty="0" smtClean="0">
                <a:solidFill>
                  <a:srgbClr val="000000"/>
                </a:solidFill>
                <a:latin typeface="Courier"/>
                <a:cs typeface="Courier"/>
              </a:rPr>
              <a:t>/6.1.0</a:t>
            </a:r>
          </a:p>
          <a:p>
            <a:pPr>
              <a:spcBef>
                <a:spcPct val="0"/>
              </a:spcBef>
            </a:pPr>
            <a:endParaRPr lang="en-US" sz="600" dirty="0">
              <a:solidFill>
                <a:srgbClr val="000000"/>
              </a:solidFill>
              <a:latin typeface="Courier"/>
              <a:cs typeface="Courier"/>
            </a:endParaRPr>
          </a:p>
          <a:p>
            <a:pPr>
              <a:spcBef>
                <a:spcPct val="0"/>
              </a:spcBef>
            </a:pPr>
            <a:r>
              <a:rPr lang="en-US" sz="600" dirty="0" smtClean="0">
                <a:solidFill>
                  <a:srgbClr val="000000"/>
                </a:solidFill>
                <a:latin typeface="Courier"/>
                <a:cs typeface="Courier"/>
              </a:rPr>
              <a:t>...</a:t>
            </a:r>
            <a:endParaRPr lang="en-US" sz="600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085963" y="1409959"/>
            <a:ext cx="2756083" cy="916996"/>
          </a:xfrm>
          <a:prstGeom prst="rect">
            <a:avLst/>
          </a:prstGeom>
          <a:solidFill>
            <a:srgbClr val="FFFFFF"/>
          </a:soli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600" dirty="0" smtClean="0">
                <a:solidFill>
                  <a:srgbClr val="000000"/>
                </a:solidFill>
                <a:latin typeface="Courier"/>
                <a:cs typeface="Courier"/>
              </a:rPr>
              <a:t>$ </a:t>
            </a:r>
            <a:r>
              <a:rPr lang="en-US" sz="600" dirty="0" err="1" smtClean="0">
                <a:solidFill>
                  <a:srgbClr val="000000"/>
                </a:solidFill>
                <a:latin typeface="Courier"/>
                <a:cs typeface="Courier"/>
              </a:rPr>
              <a:t>ls</a:t>
            </a:r>
            <a:r>
              <a:rPr lang="en-US" sz="600" dirty="0" smtClean="0">
                <a:solidFill>
                  <a:srgbClr val="000000"/>
                </a:solidFill>
                <a:latin typeface="Courier"/>
                <a:cs typeface="Courier"/>
              </a:rPr>
              <a:t> –la /</a:t>
            </a:r>
            <a:r>
              <a:rPr lang="en-US" sz="600" dirty="0" err="1" smtClean="0">
                <a:solidFill>
                  <a:srgbClr val="000000"/>
                </a:solidFill>
                <a:latin typeface="Courier"/>
                <a:cs typeface="Courier"/>
              </a:rPr>
              <a:t>usr</a:t>
            </a:r>
            <a:r>
              <a:rPr lang="en-US" sz="600" dirty="0" smtClean="0">
                <a:solidFill>
                  <a:srgbClr val="000000"/>
                </a:solidFill>
                <a:latin typeface="Courier"/>
                <a:cs typeface="Courier"/>
              </a:rPr>
              <a:t>/</a:t>
            </a:r>
            <a:r>
              <a:rPr lang="en-US" sz="600" dirty="0" err="1" smtClean="0">
                <a:solidFill>
                  <a:srgbClr val="000000"/>
                </a:solidFill>
                <a:latin typeface="Courier"/>
                <a:cs typeface="Courier"/>
              </a:rPr>
              <a:t>tce</a:t>
            </a:r>
            <a:r>
              <a:rPr lang="en-US" sz="600" dirty="0" smtClean="0">
                <a:solidFill>
                  <a:srgbClr val="000000"/>
                </a:solidFill>
                <a:latin typeface="Courier"/>
                <a:cs typeface="Courier"/>
              </a:rPr>
              <a:t>/bin</a:t>
            </a:r>
          </a:p>
          <a:p>
            <a:pPr>
              <a:spcBef>
                <a:spcPct val="0"/>
              </a:spcBef>
            </a:pPr>
            <a:r>
              <a:rPr lang="en-US" sz="600" dirty="0" err="1">
                <a:latin typeface="Courier"/>
                <a:cs typeface="Courier"/>
              </a:rPr>
              <a:t>lrwxrwxrwx</a:t>
            </a:r>
            <a:r>
              <a:rPr lang="en-US" sz="600" dirty="0">
                <a:latin typeface="Courier"/>
                <a:cs typeface="Courier"/>
              </a:rPr>
              <a:t>  1 root root  </a:t>
            </a:r>
            <a:r>
              <a:rPr lang="en-US" sz="600" dirty="0" smtClean="0">
                <a:latin typeface="Courier"/>
                <a:cs typeface="Courier"/>
              </a:rPr>
              <a:t>39 </a:t>
            </a:r>
            <a:r>
              <a:rPr lang="en-US" sz="600" dirty="0">
                <a:latin typeface="Courier"/>
                <a:cs typeface="Courier"/>
              </a:rPr>
              <a:t>Sep 28 08:46 </a:t>
            </a:r>
            <a:r>
              <a:rPr lang="en-US" sz="600" dirty="0" err="1">
                <a:latin typeface="Courier"/>
                <a:cs typeface="Courier"/>
              </a:rPr>
              <a:t>git</a:t>
            </a:r>
            <a:r>
              <a:rPr lang="en-US" sz="600" dirty="0">
                <a:latin typeface="Courier"/>
                <a:cs typeface="Courier"/>
              </a:rPr>
              <a:t> </a:t>
            </a:r>
            <a:r>
              <a:rPr lang="en-US" sz="600" dirty="0" smtClean="0">
                <a:latin typeface="Courier"/>
                <a:cs typeface="Courier"/>
              </a:rPr>
              <a:t>-&gt;</a:t>
            </a:r>
          </a:p>
          <a:p>
            <a:pPr>
              <a:spcBef>
                <a:spcPct val="0"/>
              </a:spcBef>
            </a:pPr>
            <a:r>
              <a:rPr lang="en-US" sz="600" dirty="0">
                <a:latin typeface="Courier"/>
                <a:cs typeface="Courier"/>
              </a:rPr>
              <a:t> </a:t>
            </a:r>
            <a:r>
              <a:rPr lang="en-US" sz="600" dirty="0" smtClean="0">
                <a:latin typeface="Courier"/>
                <a:cs typeface="Courier"/>
              </a:rPr>
              <a:t>                </a:t>
            </a:r>
            <a:r>
              <a:rPr lang="en-US" sz="600" dirty="0">
                <a:latin typeface="Courier"/>
                <a:cs typeface="Courier"/>
              </a:rPr>
              <a:t>/</a:t>
            </a:r>
            <a:r>
              <a:rPr lang="en-US" sz="600" dirty="0" err="1">
                <a:latin typeface="Courier"/>
                <a:cs typeface="Courier"/>
              </a:rPr>
              <a:t>usr</a:t>
            </a:r>
            <a:r>
              <a:rPr lang="en-US" sz="600" dirty="0">
                <a:latin typeface="Courier"/>
                <a:cs typeface="Courier"/>
              </a:rPr>
              <a:t>/</a:t>
            </a:r>
            <a:r>
              <a:rPr lang="en-US" sz="600" dirty="0" err="1">
                <a:latin typeface="Courier"/>
                <a:cs typeface="Courier"/>
              </a:rPr>
              <a:t>tce</a:t>
            </a:r>
            <a:r>
              <a:rPr lang="en-US" sz="600" dirty="0">
                <a:latin typeface="Courier"/>
                <a:cs typeface="Courier"/>
              </a:rPr>
              <a:t>/packages/</a:t>
            </a:r>
            <a:r>
              <a:rPr lang="en-US" sz="600" dirty="0" err="1">
                <a:latin typeface="Courier"/>
                <a:cs typeface="Courier"/>
              </a:rPr>
              <a:t>git</a:t>
            </a:r>
            <a:r>
              <a:rPr lang="en-US" sz="600" dirty="0">
                <a:latin typeface="Courier"/>
                <a:cs typeface="Courier"/>
              </a:rPr>
              <a:t>/git-2.8.3/bin/</a:t>
            </a:r>
            <a:r>
              <a:rPr lang="en-US" sz="600" dirty="0" err="1" smtClean="0">
                <a:latin typeface="Courier"/>
                <a:cs typeface="Courier"/>
              </a:rPr>
              <a:t>git</a:t>
            </a:r>
            <a:endParaRPr lang="en-US" sz="600" dirty="0" smtClean="0">
              <a:latin typeface="Courier"/>
              <a:cs typeface="Courier"/>
            </a:endParaRPr>
          </a:p>
          <a:p>
            <a:pPr>
              <a:spcBef>
                <a:spcPct val="0"/>
              </a:spcBef>
            </a:pPr>
            <a:r>
              <a:rPr lang="nl-NL" sz="600" dirty="0" err="1">
                <a:latin typeface="Courier"/>
                <a:cs typeface="Courier"/>
              </a:rPr>
              <a:t>lrwxrwxrwx</a:t>
            </a:r>
            <a:r>
              <a:rPr lang="nl-NL" sz="600" dirty="0">
                <a:latin typeface="Courier"/>
                <a:cs typeface="Courier"/>
              </a:rPr>
              <a:t>  1 root root  </a:t>
            </a:r>
            <a:r>
              <a:rPr lang="nl-NL" sz="600" dirty="0" smtClean="0">
                <a:latin typeface="Courier"/>
                <a:cs typeface="Courier"/>
              </a:rPr>
              <a:t>24 </a:t>
            </a:r>
            <a:r>
              <a:rPr lang="nl-NL" sz="600" dirty="0">
                <a:latin typeface="Courier"/>
                <a:cs typeface="Courier"/>
              </a:rPr>
              <a:t>Sep 28 08:47 </a:t>
            </a:r>
            <a:r>
              <a:rPr lang="nl-NL" sz="600" dirty="0" err="1">
                <a:latin typeface="Courier"/>
                <a:cs typeface="Courier"/>
              </a:rPr>
              <a:t>icc</a:t>
            </a:r>
            <a:r>
              <a:rPr lang="nl-NL" sz="600" dirty="0">
                <a:latin typeface="Courier"/>
                <a:cs typeface="Courier"/>
              </a:rPr>
              <a:t> -&gt; </a:t>
            </a:r>
            <a:endParaRPr lang="nl-NL" sz="600" dirty="0" smtClean="0">
              <a:latin typeface="Courier"/>
              <a:cs typeface="Courier"/>
            </a:endParaRPr>
          </a:p>
          <a:p>
            <a:pPr>
              <a:spcBef>
                <a:spcPct val="0"/>
              </a:spcBef>
            </a:pPr>
            <a:r>
              <a:rPr lang="nl-NL" sz="600" dirty="0">
                <a:latin typeface="Courier"/>
                <a:cs typeface="Courier"/>
              </a:rPr>
              <a:t> </a:t>
            </a:r>
            <a:r>
              <a:rPr lang="nl-NL" sz="600" dirty="0" smtClean="0">
                <a:latin typeface="Courier"/>
                <a:cs typeface="Courier"/>
              </a:rPr>
              <a:t>                /</a:t>
            </a:r>
            <a:r>
              <a:rPr lang="nl-NL" sz="600" dirty="0" err="1">
                <a:latin typeface="Courier"/>
                <a:cs typeface="Courier"/>
              </a:rPr>
              <a:t>usr</a:t>
            </a:r>
            <a:r>
              <a:rPr lang="nl-NL" sz="600" dirty="0">
                <a:latin typeface="Courier"/>
                <a:cs typeface="Courier"/>
              </a:rPr>
              <a:t>/</a:t>
            </a:r>
            <a:r>
              <a:rPr lang="nl-NL" sz="600" dirty="0" err="1">
                <a:latin typeface="Courier"/>
                <a:cs typeface="Courier"/>
              </a:rPr>
              <a:t>tce</a:t>
            </a:r>
            <a:r>
              <a:rPr lang="nl-NL" sz="600" dirty="0">
                <a:latin typeface="Courier"/>
                <a:cs typeface="Courier"/>
              </a:rPr>
              <a:t>/bin/icc-16.0.3</a:t>
            </a:r>
            <a:endParaRPr lang="en-US" sz="600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14764" y="1045787"/>
            <a:ext cx="2756083" cy="277551"/>
          </a:xfrm>
          <a:prstGeom prst="rect">
            <a:avLst/>
          </a:prstGeom>
          <a:solidFill>
            <a:srgbClr val="FFFFFF"/>
          </a:soli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400" dirty="0" smtClean="0">
                <a:solidFill>
                  <a:srgbClr val="000000"/>
                </a:solidFill>
              </a:rPr>
              <a:t>Base Packages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202491" y="1047193"/>
            <a:ext cx="2756083" cy="277551"/>
          </a:xfrm>
          <a:prstGeom prst="rect">
            <a:avLst/>
          </a:prstGeom>
          <a:solidFill>
            <a:srgbClr val="FFFFFF"/>
          </a:soli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400" dirty="0" smtClean="0">
                <a:solidFill>
                  <a:srgbClr val="000000"/>
                </a:solidFill>
              </a:rPr>
              <a:t>Public Packages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090209" y="1048607"/>
            <a:ext cx="2756083" cy="277551"/>
          </a:xfrm>
          <a:prstGeom prst="rect">
            <a:avLst/>
          </a:prstGeom>
          <a:solidFill>
            <a:srgbClr val="FFFFFF"/>
          </a:soli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400" dirty="0" smtClean="0">
                <a:solidFill>
                  <a:srgbClr val="000000"/>
                </a:solidFill>
              </a:rPr>
              <a:t>Default Packages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14764" y="2422497"/>
            <a:ext cx="2756083" cy="2240292"/>
          </a:xfrm>
          <a:prstGeom prst="rect">
            <a:avLst/>
          </a:prstGeom>
          <a:solidFill>
            <a:srgbClr val="FFFFFF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>
            <a:prstTxWarp prst="textNoShape">
              <a:avLst/>
            </a:prstTxWarp>
          </a:bodyPr>
          <a:lstStyle/>
          <a:p>
            <a:pPr marL="171450" indent="-171450">
              <a:lnSpc>
                <a:spcPct val="120000"/>
              </a:lnSpc>
              <a:spcBef>
                <a:spcPts val="1800"/>
              </a:spcBef>
              <a:buFont typeface="Wingdings" charset="2"/>
              <a:buChar char="§"/>
            </a:pPr>
            <a:r>
              <a:rPr lang="en-US" sz="1000" dirty="0" smtClean="0">
                <a:solidFill>
                  <a:srgbClr val="000000"/>
                </a:solidFill>
                <a:cs typeface="Courier"/>
              </a:rPr>
              <a:t>One per package</a:t>
            </a:r>
          </a:p>
          <a:p>
            <a:pPr marL="171450" indent="-171450">
              <a:lnSpc>
                <a:spcPct val="120000"/>
              </a:lnSpc>
              <a:spcBef>
                <a:spcPts val="1800"/>
              </a:spcBef>
              <a:buFont typeface="Wingdings" charset="2"/>
              <a:buChar char="§"/>
            </a:pPr>
            <a:r>
              <a:rPr lang="en-US" sz="1000" dirty="0" smtClean="0">
                <a:solidFill>
                  <a:srgbClr val="000000"/>
                </a:solidFill>
                <a:cs typeface="Courier"/>
              </a:rPr>
              <a:t>Installs the package itself</a:t>
            </a:r>
          </a:p>
          <a:p>
            <a:pPr marL="171450" indent="-171450">
              <a:lnSpc>
                <a:spcPct val="120000"/>
              </a:lnSpc>
              <a:spcBef>
                <a:spcPts val="1800"/>
              </a:spcBef>
              <a:buFont typeface="Wingdings" charset="2"/>
              <a:buChar char="§"/>
            </a:pPr>
            <a:r>
              <a:rPr lang="en-US" sz="1000" dirty="0" smtClean="0">
                <a:solidFill>
                  <a:srgbClr val="000000"/>
                </a:solidFill>
                <a:cs typeface="Courier"/>
              </a:rPr>
              <a:t>Allows advanced users to find any package installed on the system</a:t>
            </a:r>
          </a:p>
          <a:p>
            <a:pPr marL="171450" indent="-171450">
              <a:lnSpc>
                <a:spcPct val="120000"/>
              </a:lnSpc>
              <a:spcBef>
                <a:spcPts val="1800"/>
              </a:spcBef>
              <a:buFont typeface="Wingdings" charset="2"/>
              <a:buChar char="§"/>
            </a:pPr>
            <a:r>
              <a:rPr lang="en-US" sz="1000" dirty="0" smtClean="0">
                <a:solidFill>
                  <a:srgbClr val="000000"/>
                </a:solidFill>
                <a:cs typeface="Courier"/>
              </a:rPr>
              <a:t>Installs into /</a:t>
            </a:r>
            <a:r>
              <a:rPr lang="en-US" sz="1000" dirty="0" err="1" smtClean="0">
                <a:solidFill>
                  <a:srgbClr val="000000"/>
                </a:solidFill>
                <a:cs typeface="Courier"/>
              </a:rPr>
              <a:t>usr</a:t>
            </a:r>
            <a:r>
              <a:rPr lang="en-US" sz="1000" dirty="0" smtClean="0">
                <a:solidFill>
                  <a:srgbClr val="000000"/>
                </a:solidFill>
                <a:cs typeface="Courier"/>
              </a:rPr>
              <a:t>/</a:t>
            </a:r>
            <a:r>
              <a:rPr lang="en-US" sz="1000" dirty="0" err="1" smtClean="0">
                <a:solidFill>
                  <a:srgbClr val="000000"/>
                </a:solidFill>
                <a:cs typeface="Courier"/>
              </a:rPr>
              <a:t>tce</a:t>
            </a:r>
            <a:r>
              <a:rPr lang="en-US" sz="1000" dirty="0" smtClean="0">
                <a:solidFill>
                  <a:srgbClr val="000000"/>
                </a:solidFill>
                <a:cs typeface="Courier"/>
              </a:rPr>
              <a:t>/packages</a:t>
            </a:r>
            <a:endParaRPr lang="en-US" sz="1000" dirty="0">
              <a:solidFill>
                <a:srgbClr val="000000"/>
              </a:solidFill>
              <a:cs typeface="Courier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193603" y="2423897"/>
            <a:ext cx="2756083" cy="2240292"/>
          </a:xfrm>
          <a:prstGeom prst="rect">
            <a:avLst/>
          </a:prstGeom>
          <a:solidFill>
            <a:srgbClr val="FFFFFF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>
            <a:prstTxWarp prst="textNoShape">
              <a:avLst/>
            </a:prstTxWarp>
          </a:bodyPr>
          <a:lstStyle/>
          <a:p>
            <a:pPr marL="171450" indent="-171450">
              <a:lnSpc>
                <a:spcPct val="120000"/>
              </a:lnSpc>
              <a:spcBef>
                <a:spcPts val="1800"/>
              </a:spcBef>
              <a:buFont typeface="Wingdings" charset="2"/>
              <a:buChar char="§"/>
            </a:pPr>
            <a:r>
              <a:rPr lang="en-US" sz="1000" dirty="0" smtClean="0">
                <a:solidFill>
                  <a:srgbClr val="000000"/>
                </a:solidFill>
                <a:cs typeface="Courier"/>
              </a:rPr>
              <a:t>One for every base package</a:t>
            </a:r>
          </a:p>
          <a:p>
            <a:pPr marL="171450" indent="-171450">
              <a:lnSpc>
                <a:spcPct val="120000"/>
              </a:lnSpc>
              <a:spcBef>
                <a:spcPts val="1800"/>
              </a:spcBef>
              <a:buFont typeface="Wingdings" charset="2"/>
              <a:buChar char="§"/>
            </a:pPr>
            <a:r>
              <a:rPr lang="en-US" sz="1000" dirty="0" smtClean="0">
                <a:solidFill>
                  <a:srgbClr val="000000"/>
                </a:solidFill>
                <a:cs typeface="Courier"/>
              </a:rPr>
              <a:t>“Publish” the package for users</a:t>
            </a:r>
          </a:p>
          <a:p>
            <a:pPr marL="171450" indent="-171450">
              <a:lnSpc>
                <a:spcPct val="120000"/>
              </a:lnSpc>
              <a:spcBef>
                <a:spcPts val="1800"/>
              </a:spcBef>
              <a:buFont typeface="Wingdings" charset="2"/>
              <a:buChar char="§"/>
            </a:pPr>
            <a:r>
              <a:rPr lang="en-US" sz="1000" dirty="0" smtClean="0">
                <a:solidFill>
                  <a:srgbClr val="000000"/>
                </a:solidFill>
                <a:cs typeface="Courier"/>
              </a:rPr>
              <a:t>Adds the package’s module files to </a:t>
            </a:r>
            <a:br>
              <a:rPr lang="en-US" sz="1000" dirty="0" smtClean="0">
                <a:solidFill>
                  <a:srgbClr val="000000"/>
                </a:solidFill>
                <a:cs typeface="Courier"/>
              </a:rPr>
            </a:br>
            <a:r>
              <a:rPr lang="en-US" sz="1000" dirty="0" smtClean="0">
                <a:solidFill>
                  <a:srgbClr val="000000"/>
                </a:solidFill>
                <a:cs typeface="Courier"/>
              </a:rPr>
              <a:t>/</a:t>
            </a:r>
            <a:r>
              <a:rPr lang="en-US" sz="1000" dirty="0" err="1" smtClean="0">
                <a:solidFill>
                  <a:srgbClr val="000000"/>
                </a:solidFill>
                <a:cs typeface="Courier"/>
              </a:rPr>
              <a:t>usr</a:t>
            </a:r>
            <a:r>
              <a:rPr lang="en-US" sz="1000" dirty="0" smtClean="0">
                <a:solidFill>
                  <a:srgbClr val="000000"/>
                </a:solidFill>
                <a:cs typeface="Courier"/>
              </a:rPr>
              <a:t>/</a:t>
            </a:r>
            <a:r>
              <a:rPr lang="en-US" sz="1000" dirty="0" err="1" smtClean="0">
                <a:solidFill>
                  <a:srgbClr val="000000"/>
                </a:solidFill>
                <a:cs typeface="Courier"/>
              </a:rPr>
              <a:t>tce</a:t>
            </a:r>
            <a:r>
              <a:rPr lang="en-US" sz="1000" dirty="0" smtClean="0">
                <a:solidFill>
                  <a:srgbClr val="000000"/>
                </a:solidFill>
                <a:cs typeface="Courier"/>
              </a:rPr>
              <a:t>/</a:t>
            </a:r>
            <a:r>
              <a:rPr lang="en-US" sz="1000" dirty="0" err="1" smtClean="0">
                <a:solidFill>
                  <a:srgbClr val="000000"/>
                </a:solidFill>
                <a:cs typeface="Courier"/>
              </a:rPr>
              <a:t>modulefiles</a:t>
            </a:r>
            <a:endParaRPr lang="en-US" sz="1000" dirty="0" smtClean="0">
              <a:solidFill>
                <a:srgbClr val="000000"/>
              </a:solidFill>
              <a:cs typeface="Courier"/>
            </a:endParaRPr>
          </a:p>
          <a:p>
            <a:pPr marL="171450" indent="-171450">
              <a:lnSpc>
                <a:spcPct val="120000"/>
              </a:lnSpc>
              <a:spcBef>
                <a:spcPts val="1800"/>
              </a:spcBef>
              <a:buFont typeface="Wingdings" charset="2"/>
              <a:buChar char="§"/>
            </a:pPr>
            <a:r>
              <a:rPr lang="en-US" sz="1000" dirty="0" smtClean="0">
                <a:solidFill>
                  <a:srgbClr val="000000"/>
                </a:solidFill>
                <a:cs typeface="Courier"/>
              </a:rPr>
              <a:t>May install </a:t>
            </a:r>
            <a:r>
              <a:rPr lang="en-US" sz="1000" dirty="0" err="1" smtClean="0">
                <a:solidFill>
                  <a:srgbClr val="000000"/>
                </a:solidFill>
                <a:cs typeface="Courier"/>
              </a:rPr>
              <a:t>symlinks</a:t>
            </a:r>
            <a:r>
              <a:rPr lang="en-US" sz="1000" dirty="0" smtClean="0">
                <a:solidFill>
                  <a:srgbClr val="000000"/>
                </a:solidFill>
                <a:cs typeface="Courier"/>
              </a:rPr>
              <a:t> to the package from </a:t>
            </a:r>
            <a:br>
              <a:rPr lang="en-US" sz="1000" dirty="0" smtClean="0">
                <a:solidFill>
                  <a:srgbClr val="000000"/>
                </a:solidFill>
                <a:cs typeface="Courier"/>
              </a:rPr>
            </a:br>
            <a:r>
              <a:rPr lang="en-US" sz="1000" dirty="0" smtClean="0">
                <a:solidFill>
                  <a:srgbClr val="000000"/>
                </a:solidFill>
                <a:cs typeface="Courier"/>
              </a:rPr>
              <a:t>/</a:t>
            </a:r>
            <a:r>
              <a:rPr lang="en-US" sz="1000" dirty="0" err="1" smtClean="0">
                <a:solidFill>
                  <a:srgbClr val="000000"/>
                </a:solidFill>
                <a:cs typeface="Courier"/>
              </a:rPr>
              <a:t>usr</a:t>
            </a:r>
            <a:r>
              <a:rPr lang="en-US" sz="1000" dirty="0" smtClean="0">
                <a:solidFill>
                  <a:srgbClr val="000000"/>
                </a:solidFill>
                <a:cs typeface="Courier"/>
              </a:rPr>
              <a:t>/</a:t>
            </a:r>
            <a:r>
              <a:rPr lang="en-US" sz="1000" dirty="0" err="1" smtClean="0">
                <a:solidFill>
                  <a:srgbClr val="000000"/>
                </a:solidFill>
                <a:cs typeface="Courier"/>
              </a:rPr>
              <a:t>tce</a:t>
            </a:r>
            <a:r>
              <a:rPr lang="en-US" sz="1000" dirty="0" smtClean="0">
                <a:solidFill>
                  <a:srgbClr val="000000"/>
                </a:solidFill>
                <a:cs typeface="Courier"/>
              </a:rPr>
              <a:t>/bin using the full name (E.g. “gcc-4.9.3”)</a:t>
            </a:r>
            <a:endParaRPr lang="en-US" sz="1000" dirty="0" smtClean="0">
              <a:solidFill>
                <a:srgbClr val="000000"/>
              </a:solidFill>
              <a:cs typeface="Courier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115419" y="2423912"/>
            <a:ext cx="2756083" cy="2240292"/>
          </a:xfrm>
          <a:prstGeom prst="rect">
            <a:avLst/>
          </a:prstGeom>
          <a:solidFill>
            <a:srgbClr val="FFFFFF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>
            <a:prstTxWarp prst="textNoShape">
              <a:avLst/>
            </a:prstTxWarp>
          </a:bodyPr>
          <a:lstStyle/>
          <a:p>
            <a:pPr marL="171450" indent="-171450">
              <a:lnSpc>
                <a:spcPct val="120000"/>
              </a:lnSpc>
              <a:spcBef>
                <a:spcPts val="1800"/>
              </a:spcBef>
              <a:buFont typeface="Wingdings" charset="2"/>
              <a:buChar char="§"/>
            </a:pPr>
            <a:r>
              <a:rPr lang="en-US" sz="1000" dirty="0" smtClean="0">
                <a:solidFill>
                  <a:srgbClr val="000000"/>
                </a:solidFill>
                <a:cs typeface="Courier"/>
              </a:rPr>
              <a:t>One per package name</a:t>
            </a:r>
          </a:p>
          <a:p>
            <a:pPr marL="171450" indent="-171450">
              <a:lnSpc>
                <a:spcPct val="120000"/>
              </a:lnSpc>
              <a:spcBef>
                <a:spcPts val="1800"/>
              </a:spcBef>
              <a:buFont typeface="Wingdings" charset="2"/>
              <a:buChar char="§"/>
            </a:pPr>
            <a:r>
              <a:rPr lang="en-US" sz="1000" dirty="0" smtClean="0">
                <a:solidFill>
                  <a:srgbClr val="000000"/>
                </a:solidFill>
                <a:cs typeface="Courier"/>
              </a:rPr>
              <a:t>Has a version number that aligns with one version of the package</a:t>
            </a:r>
          </a:p>
          <a:p>
            <a:pPr marL="171450" indent="-171450">
              <a:lnSpc>
                <a:spcPct val="120000"/>
              </a:lnSpc>
              <a:spcBef>
                <a:spcPts val="1800"/>
              </a:spcBef>
              <a:buFont typeface="Wingdings" charset="2"/>
              <a:buChar char="§"/>
            </a:pPr>
            <a:r>
              <a:rPr lang="en-US" sz="1000" dirty="0" smtClean="0">
                <a:solidFill>
                  <a:srgbClr val="000000"/>
                </a:solidFill>
                <a:cs typeface="Courier"/>
              </a:rPr>
              <a:t>Makes its version the default </a:t>
            </a:r>
            <a:r>
              <a:rPr lang="en-US" sz="1000" dirty="0" err="1" smtClean="0">
                <a:solidFill>
                  <a:srgbClr val="000000"/>
                </a:solidFill>
                <a:cs typeface="Courier"/>
              </a:rPr>
              <a:t>Lmod</a:t>
            </a:r>
            <a:r>
              <a:rPr lang="en-US" sz="1000" dirty="0" smtClean="0">
                <a:solidFill>
                  <a:srgbClr val="000000"/>
                </a:solidFill>
                <a:cs typeface="Courier"/>
              </a:rPr>
              <a:t> module for its package</a:t>
            </a:r>
          </a:p>
          <a:p>
            <a:pPr marL="171450" indent="-171450">
              <a:lnSpc>
                <a:spcPct val="120000"/>
              </a:lnSpc>
              <a:spcBef>
                <a:spcPts val="1800"/>
              </a:spcBef>
              <a:buFont typeface="Wingdings" charset="2"/>
              <a:buChar char="§"/>
            </a:pPr>
            <a:r>
              <a:rPr lang="en-US" sz="1000" dirty="0" smtClean="0">
                <a:solidFill>
                  <a:srgbClr val="000000"/>
                </a:solidFill>
                <a:cs typeface="Courier"/>
              </a:rPr>
              <a:t>May install </a:t>
            </a:r>
            <a:r>
              <a:rPr lang="en-US" sz="1000" dirty="0" err="1" smtClean="0">
                <a:solidFill>
                  <a:srgbClr val="000000"/>
                </a:solidFill>
                <a:cs typeface="Courier"/>
              </a:rPr>
              <a:t>symlinks</a:t>
            </a:r>
            <a:r>
              <a:rPr lang="en-US" sz="1000" dirty="0" smtClean="0">
                <a:solidFill>
                  <a:srgbClr val="000000"/>
                </a:solidFill>
                <a:cs typeface="Courier"/>
              </a:rPr>
              <a:t> to the package from </a:t>
            </a:r>
            <a:br>
              <a:rPr lang="en-US" sz="1000" dirty="0" smtClean="0">
                <a:solidFill>
                  <a:srgbClr val="000000"/>
                </a:solidFill>
                <a:cs typeface="Courier"/>
              </a:rPr>
            </a:br>
            <a:r>
              <a:rPr lang="en-US" sz="1000" dirty="0" smtClean="0">
                <a:solidFill>
                  <a:srgbClr val="000000"/>
                </a:solidFill>
                <a:cs typeface="Courier"/>
              </a:rPr>
              <a:t>/</a:t>
            </a:r>
            <a:r>
              <a:rPr lang="en-US" sz="1000" dirty="0" err="1" smtClean="0">
                <a:solidFill>
                  <a:srgbClr val="000000"/>
                </a:solidFill>
                <a:cs typeface="Courier"/>
              </a:rPr>
              <a:t>usr</a:t>
            </a:r>
            <a:r>
              <a:rPr lang="en-US" sz="1000" dirty="0" smtClean="0">
                <a:solidFill>
                  <a:srgbClr val="000000"/>
                </a:solidFill>
                <a:cs typeface="Courier"/>
              </a:rPr>
              <a:t>/</a:t>
            </a:r>
            <a:r>
              <a:rPr lang="en-US" sz="1000" dirty="0" err="1" smtClean="0">
                <a:solidFill>
                  <a:srgbClr val="000000"/>
                </a:solidFill>
                <a:cs typeface="Courier"/>
              </a:rPr>
              <a:t>tce</a:t>
            </a:r>
            <a:r>
              <a:rPr lang="en-US" sz="1000" dirty="0" smtClean="0">
                <a:solidFill>
                  <a:srgbClr val="000000"/>
                </a:solidFill>
                <a:cs typeface="Courier"/>
              </a:rPr>
              <a:t>/</a:t>
            </a:r>
            <a:r>
              <a:rPr lang="en-US" sz="1000" dirty="0" smtClean="0">
                <a:solidFill>
                  <a:srgbClr val="000000"/>
                </a:solidFill>
                <a:cs typeface="Courier"/>
              </a:rPr>
              <a:t>bin using the base name (E.g. “</a:t>
            </a:r>
            <a:r>
              <a:rPr lang="en-US" sz="1000" dirty="0" err="1" smtClean="0">
                <a:solidFill>
                  <a:srgbClr val="000000"/>
                </a:solidFill>
                <a:cs typeface="Courier"/>
              </a:rPr>
              <a:t>gcc</a:t>
            </a:r>
            <a:r>
              <a:rPr lang="en-US" sz="1000" dirty="0" smtClean="0">
                <a:solidFill>
                  <a:srgbClr val="000000"/>
                </a:solidFill>
                <a:cs typeface="Courier"/>
              </a:rPr>
              <a:t>”)</a:t>
            </a:r>
            <a:endParaRPr lang="en-US" sz="1000" dirty="0">
              <a:solidFill>
                <a:srgbClr val="000000"/>
              </a:solidFill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420212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Modules</a:t>
            </a:r>
          </a:p>
          <a:p>
            <a:pPr lvl="1"/>
            <a:r>
              <a:rPr lang="en-US" dirty="0"/>
              <a:t>Provide defaults</a:t>
            </a:r>
          </a:p>
          <a:p>
            <a:pPr lvl="1"/>
            <a:r>
              <a:rPr lang="en-US" dirty="0"/>
              <a:t>Handle environment changes</a:t>
            </a:r>
          </a:p>
          <a:p>
            <a:r>
              <a:rPr lang="en-US" dirty="0" smtClean="0"/>
              <a:t>Package visibility</a:t>
            </a:r>
          </a:p>
          <a:p>
            <a:pPr lvl="1"/>
            <a:r>
              <a:rPr lang="en-US" dirty="0" smtClean="0"/>
              <a:t>Testing</a:t>
            </a:r>
          </a:p>
          <a:p>
            <a:pPr lvl="1"/>
            <a:r>
              <a:rPr lang="en-US" dirty="0" smtClean="0"/>
              <a:t>Deprecation</a:t>
            </a:r>
          </a:p>
          <a:p>
            <a:pPr lvl="1"/>
            <a:r>
              <a:rPr lang="en-US" dirty="0" smtClean="0"/>
              <a:t>Defaults</a:t>
            </a:r>
          </a:p>
          <a:p>
            <a:r>
              <a:rPr lang="en-US" dirty="0" smtClean="0"/>
              <a:t>RPATH</a:t>
            </a:r>
          </a:p>
          <a:p>
            <a:pPr lvl="1"/>
            <a:r>
              <a:rPr lang="en-US" dirty="0" smtClean="0"/>
              <a:t>Linking errors are among the most common errors</a:t>
            </a:r>
          </a:p>
          <a:p>
            <a:pPr lvl="1"/>
            <a:r>
              <a:rPr lang="en-US" dirty="0" smtClean="0"/>
              <a:t>Effected by environment changes</a:t>
            </a:r>
          </a:p>
          <a:p>
            <a:pPr lvl="1"/>
            <a:r>
              <a:rPr lang="en-US" dirty="0" smtClean="0"/>
              <a:t>Change between link time and run time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combinatorial build space requires usability features to navigate.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785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4171512"/>
              </p:ext>
            </p:extLst>
          </p:nvPr>
        </p:nvGraphicFramePr>
        <p:xfrm>
          <a:off x="457200" y="1081088"/>
          <a:ext cx="8229600" cy="3679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are three levels in the HPC software stack.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5805" y="1943796"/>
            <a:ext cx="53426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Livermore computing has 3,000 users running various scientific applications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912691" y="4480586"/>
            <a:ext cx="7084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The Tri-lab Operating System Stack is our in-house operating system. LC administers over 30 clusters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921325" y="3201988"/>
            <a:ext cx="66772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Users depend on combinatorial versioning in this space to enable their combinatorial versioning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9937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81142"/>
            <a:ext cx="8305384" cy="2322003"/>
          </a:xfrm>
        </p:spPr>
        <p:txBody>
          <a:bodyPr>
            <a:normAutofit/>
          </a:bodyPr>
          <a:lstStyle/>
          <a:p>
            <a:r>
              <a:rPr lang="en-US" dirty="0" smtClean="0"/>
              <a:t>Changes to environment should not affect behavior of </a:t>
            </a:r>
            <a:r>
              <a:rPr lang="en-US" dirty="0" err="1" smtClean="0"/>
              <a:t>executables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RPATHs for compiler </a:t>
            </a:r>
            <a:r>
              <a:rPr lang="en-US" dirty="0" smtClean="0"/>
              <a:t>libraries</a:t>
            </a:r>
          </a:p>
          <a:p>
            <a:pPr lvl="1"/>
            <a:r>
              <a:rPr lang="en-US" dirty="0" smtClean="0"/>
              <a:t>Compiler runtimes are found from the environment</a:t>
            </a:r>
          </a:p>
          <a:p>
            <a:pPr lvl="1"/>
            <a:r>
              <a:rPr lang="en-US" dirty="0" smtClean="0"/>
              <a:t>Can involve arcane dependencies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use RPATH to mitigate the effect of the user environment.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240077" y="3410192"/>
            <a:ext cx="1041288" cy="36749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050" dirty="0" smtClean="0">
                <a:solidFill>
                  <a:srgbClr val="000000"/>
                </a:solidFill>
                <a:latin typeface="Arial"/>
              </a:rPr>
              <a:t>gcc@6.1.0</a:t>
            </a:r>
            <a:endParaRPr lang="en-US" sz="105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200783" y="3409736"/>
            <a:ext cx="1041406" cy="3745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54864" tIns="91440" numCol="1" rtlCol="0" anchor="ctr">
            <a:noAutofit/>
          </a:bodyPr>
          <a:lstStyle>
            <a:lvl1pPr marL="400050" indent="-280988" algn="l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D5097"/>
              </a:buClr>
              <a:buSzPct val="90000"/>
              <a:buFont typeface="Wingdings" charset="2"/>
              <a:buChar char="§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73050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90000"/>
              <a:buFont typeface="Arial"/>
              <a:buChar char="•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85850" indent="-401638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90000"/>
              <a:buFont typeface="Lucida Grande"/>
              <a:buChar char="—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14450" indent="-242888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Lucida Grande"/>
              <a:buChar char="–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242888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Font typeface="Arial"/>
              <a:buChar char="•"/>
              <a:defRPr kumimoji="0" lang="en-US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062" indent="0" algn="ctr">
              <a:buNone/>
            </a:pPr>
            <a:r>
              <a:rPr lang="en-US" sz="1050" dirty="0" smtClean="0">
                <a:solidFill>
                  <a:prstClr val="black"/>
                </a:solidFill>
              </a:rPr>
              <a:t>FFTW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0209" y="2531600"/>
            <a:ext cx="7230190" cy="584776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dirty="0" smtClean="0">
                <a:cs typeface="Courier"/>
              </a:rPr>
              <a:t>If I install FFTW with the </a:t>
            </a:r>
            <a:r>
              <a:rPr lang="en-US" sz="1600" dirty="0" err="1" smtClean="0">
                <a:cs typeface="Courier"/>
              </a:rPr>
              <a:t>gcc</a:t>
            </a:r>
            <a:r>
              <a:rPr lang="en-US" sz="1600" dirty="0" smtClean="0">
                <a:cs typeface="Courier"/>
              </a:rPr>
              <a:t> compiler at version 6.1.0, that FFTW should always run with the runtime for </a:t>
            </a:r>
            <a:r>
              <a:rPr lang="en-US" sz="1600" dirty="0" err="1" smtClean="0">
                <a:cs typeface="Courier"/>
              </a:rPr>
              <a:t>gcc</a:t>
            </a:r>
            <a:r>
              <a:rPr lang="en-US" sz="1600" dirty="0" smtClean="0">
                <a:cs typeface="Courier"/>
              </a:rPr>
              <a:t> 6.1.0</a:t>
            </a:r>
            <a:endParaRPr lang="en-US" sz="1600" dirty="0" smtClean="0">
              <a:cs typeface="Courier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744668" y="3415727"/>
            <a:ext cx="1529926" cy="36749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050" dirty="0" smtClean="0">
                <a:solidFill>
                  <a:srgbClr val="000000"/>
                </a:solidFill>
                <a:latin typeface="Arial"/>
              </a:rPr>
              <a:t>gcc@</a:t>
            </a:r>
            <a:r>
              <a:rPr lang="en-US" sz="1050" dirty="0" smtClean="0">
                <a:solidFill>
                  <a:srgbClr val="000000"/>
                </a:solidFill>
                <a:latin typeface="Arial"/>
              </a:rPr>
              <a:t>6.1.0 runtime</a:t>
            </a:r>
            <a:endParaRPr lang="en-US" sz="105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741554" y="3922331"/>
            <a:ext cx="1533039" cy="36749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050" dirty="0" smtClean="0">
                <a:solidFill>
                  <a:srgbClr val="000000"/>
                </a:solidFill>
                <a:latin typeface="Arial"/>
              </a:rPr>
              <a:t>gcc</a:t>
            </a:r>
            <a:r>
              <a:rPr lang="en-US" sz="1050" dirty="0" smtClean="0">
                <a:solidFill>
                  <a:srgbClr val="000000"/>
                </a:solidFill>
                <a:latin typeface="Arial"/>
              </a:rPr>
              <a:t>@4.9.3 runtime</a:t>
            </a:r>
            <a:endParaRPr lang="en-US" sz="1050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5" name="Straight Arrow Connector 14"/>
          <p:cNvCxnSpPr>
            <a:stCxn id="4" idx="3"/>
            <a:endCxn id="12" idx="1"/>
          </p:cNvCxnSpPr>
          <p:nvPr/>
        </p:nvCxnSpPr>
        <p:spPr>
          <a:xfrm>
            <a:off x="3281365" y="3593940"/>
            <a:ext cx="2463303" cy="5535"/>
          </a:xfrm>
          <a:prstGeom prst="straightConnector1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3" idx="1"/>
          </p:cNvCxnSpPr>
          <p:nvPr/>
        </p:nvCxnSpPr>
        <p:spPr>
          <a:xfrm>
            <a:off x="3274431" y="3775284"/>
            <a:ext cx="2467123" cy="330795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Multiply 19"/>
          <p:cNvSpPr/>
          <p:nvPr/>
        </p:nvSpPr>
        <p:spPr bwMode="auto">
          <a:xfrm>
            <a:off x="4388947" y="3783922"/>
            <a:ext cx="501101" cy="406037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17571" y="4066255"/>
            <a:ext cx="2464212" cy="338554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urier"/>
                <a:cs typeface="Courier"/>
              </a:rPr>
              <a:t>f</a:t>
            </a:r>
            <a:r>
              <a:rPr lang="en-US" sz="1600" dirty="0" smtClean="0">
                <a:latin typeface="Courier"/>
                <a:cs typeface="Courier"/>
              </a:rPr>
              <a:t>ftw</a:t>
            </a:r>
            <a:r>
              <a:rPr lang="en-US" sz="1600" dirty="0" smtClean="0">
                <a:latin typeface="Courier"/>
                <a:cs typeface="Courier"/>
              </a:rPr>
              <a:t>-3.3-gcc-6.1.0</a:t>
            </a:r>
            <a:endParaRPr lang="en-US" sz="1600" dirty="0" smtClean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823132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81142"/>
            <a:ext cx="8305384" cy="2322003"/>
          </a:xfrm>
        </p:spPr>
        <p:txBody>
          <a:bodyPr>
            <a:normAutofit/>
          </a:bodyPr>
          <a:lstStyle/>
          <a:p>
            <a:r>
              <a:rPr lang="en-US" dirty="0" smtClean="0"/>
              <a:t>Changes to environment should not affect behavior of </a:t>
            </a:r>
            <a:r>
              <a:rPr lang="en-US" dirty="0" err="1" smtClean="0"/>
              <a:t>executables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RPATHs for compiler </a:t>
            </a:r>
            <a:r>
              <a:rPr lang="en-US" dirty="0" smtClean="0"/>
              <a:t>libraries</a:t>
            </a:r>
          </a:p>
          <a:p>
            <a:pPr lvl="1"/>
            <a:r>
              <a:rPr lang="en-US" dirty="0" smtClean="0"/>
              <a:t>Compiler runtimes are found from the environment</a:t>
            </a:r>
          </a:p>
          <a:p>
            <a:pPr lvl="1"/>
            <a:r>
              <a:rPr lang="en-US" dirty="0" smtClean="0"/>
              <a:t>Can involve arcane dependencies</a:t>
            </a:r>
          </a:p>
          <a:p>
            <a:r>
              <a:rPr lang="en-US" dirty="0" smtClean="0"/>
              <a:t>RPATHs for </a:t>
            </a:r>
            <a:r>
              <a:rPr lang="en-US" dirty="0" smtClean="0"/>
              <a:t>dependency information</a:t>
            </a:r>
          </a:p>
          <a:p>
            <a:pPr lvl="1"/>
            <a:r>
              <a:rPr lang="en-US" dirty="0" smtClean="0"/>
              <a:t>New installations should not change previous behavior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use RPATH to mitigate the effect of the user </a:t>
            </a:r>
            <a:r>
              <a:rPr lang="en-US" dirty="0" smtClean="0"/>
              <a:t>environment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263429" y="3444291"/>
            <a:ext cx="1041406" cy="3745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54864" tIns="91440" numCol="1" rtlCol="0" anchor="ctr">
            <a:noAutofit/>
          </a:bodyPr>
          <a:lstStyle>
            <a:lvl1pPr marL="400050" indent="-280988" algn="l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D5097"/>
              </a:buClr>
              <a:buSzPct val="90000"/>
              <a:buFont typeface="Wingdings" charset="2"/>
              <a:buChar char="§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73050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90000"/>
              <a:buFont typeface="Arial"/>
              <a:buChar char="•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85850" indent="-401638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90000"/>
              <a:buFont typeface="Lucida Grande"/>
              <a:buChar char="—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14450" indent="-242888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Lucida Grande"/>
              <a:buChar char="–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242888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Font typeface="Arial"/>
              <a:buChar char="•"/>
              <a:defRPr kumimoji="0" lang="en-US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062" indent="0" algn="ctr">
              <a:buNone/>
            </a:pPr>
            <a:r>
              <a:rPr lang="en-US" sz="1050" dirty="0" smtClean="0">
                <a:solidFill>
                  <a:prstClr val="black"/>
                </a:solidFill>
              </a:rPr>
              <a:t>hdf5@1.10.0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264061" y="4171741"/>
            <a:ext cx="1041406" cy="3745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54864" tIns="91440" numCol="1" rtlCol="0" anchor="ctr">
            <a:noAutofit/>
          </a:bodyPr>
          <a:lstStyle>
            <a:lvl1pPr marL="400050" indent="-280988" algn="l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D5097"/>
              </a:buClr>
              <a:buSzPct val="90000"/>
              <a:buFont typeface="Wingdings" charset="2"/>
              <a:buChar char="§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73050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90000"/>
              <a:buFont typeface="Arial"/>
              <a:buChar char="•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85850" indent="-401638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90000"/>
              <a:buFont typeface="Lucida Grande"/>
              <a:buChar char="—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14450" indent="-242888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Lucida Grande"/>
              <a:buChar char="–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242888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Font typeface="Arial"/>
              <a:buChar char="•"/>
              <a:defRPr kumimoji="0" lang="en-US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062" indent="0" algn="ctr">
              <a:buNone/>
            </a:pPr>
            <a:r>
              <a:rPr lang="en-US" sz="1050" dirty="0" smtClean="0">
                <a:solidFill>
                  <a:prstClr val="black"/>
                </a:solidFill>
              </a:rPr>
              <a:t>mpich@3.1</a:t>
            </a:r>
            <a:endParaRPr lang="en-US" sz="1050" dirty="0">
              <a:solidFill>
                <a:prstClr val="black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847993" y="3821192"/>
            <a:ext cx="0" cy="343433"/>
          </a:xfrm>
          <a:prstGeom prst="straightConnector1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1"/>
          <p:cNvSpPr txBox="1">
            <a:spLocks/>
          </p:cNvSpPr>
          <p:nvPr/>
        </p:nvSpPr>
        <p:spPr>
          <a:xfrm>
            <a:off x="4270007" y="4169005"/>
            <a:ext cx="1041406" cy="3745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54864" tIns="91440" numCol="1" rtlCol="0" anchor="ctr">
            <a:noAutofit/>
          </a:bodyPr>
          <a:lstStyle>
            <a:lvl1pPr marL="400050" indent="-280988" algn="l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D5097"/>
              </a:buClr>
              <a:buSzPct val="90000"/>
              <a:buFont typeface="Wingdings" charset="2"/>
              <a:buChar char="§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73050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90000"/>
              <a:buFont typeface="Arial"/>
              <a:buChar char="•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85850" indent="-401638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90000"/>
              <a:buFont typeface="Lucida Grande"/>
              <a:buChar char="—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14450" indent="-242888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Lucida Grande"/>
              <a:buChar char="–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242888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Font typeface="Arial"/>
              <a:buChar char="•"/>
              <a:defRPr kumimoji="0" lang="en-US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062" indent="0" algn="ctr">
              <a:buNone/>
            </a:pPr>
            <a:r>
              <a:rPr lang="en-US" sz="1050" dirty="0" smtClean="0">
                <a:solidFill>
                  <a:prstClr val="black"/>
                </a:solidFill>
              </a:rPr>
              <a:t>mpich@3.2</a:t>
            </a:r>
            <a:endParaRPr lang="en-US" sz="1050" dirty="0">
              <a:solidFill>
                <a:prstClr val="black"/>
              </a:solidFill>
            </a:endParaRPr>
          </a:p>
        </p:txBody>
      </p:sp>
      <p:cxnSp>
        <p:nvCxnSpPr>
          <p:cNvPr id="14" name="Straight Arrow Connector 13"/>
          <p:cNvCxnSpPr>
            <a:endCxn id="12" idx="0"/>
          </p:cNvCxnSpPr>
          <p:nvPr/>
        </p:nvCxnSpPr>
        <p:spPr>
          <a:xfrm>
            <a:off x="3041128" y="3818478"/>
            <a:ext cx="1749582" cy="350527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Multiply 14"/>
          <p:cNvSpPr/>
          <p:nvPr/>
        </p:nvSpPr>
        <p:spPr bwMode="auto">
          <a:xfrm>
            <a:off x="3619985" y="3783920"/>
            <a:ext cx="501101" cy="406037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79686" y="3392405"/>
            <a:ext cx="4218064" cy="338554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ourier"/>
                <a:cs typeface="Courier"/>
              </a:rPr>
              <a:t>hdf5-1.10.0-mpich-3.1-gcc-6.1.0</a:t>
            </a:r>
            <a:endParaRPr lang="en-US" sz="1600" dirty="0" smtClean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78424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Software installations require combinatorial versioning</a:t>
            </a:r>
          </a:p>
          <a:p>
            <a:pPr lvl="1"/>
            <a:r>
              <a:rPr lang="en-US" dirty="0" smtClean="0"/>
              <a:t>Hard to </a:t>
            </a:r>
            <a:r>
              <a:rPr lang="en-US" dirty="0" smtClean="0"/>
              <a:t>deploy</a:t>
            </a:r>
            <a:endParaRPr lang="en-US" dirty="0" smtClean="0"/>
          </a:p>
          <a:p>
            <a:pPr lvl="1"/>
            <a:r>
              <a:rPr lang="en-US" dirty="0" smtClean="0"/>
              <a:t>Hard to manage the user environment</a:t>
            </a:r>
          </a:p>
          <a:p>
            <a:r>
              <a:rPr lang="en-US" dirty="0" err="1" smtClean="0"/>
              <a:t>Spack</a:t>
            </a:r>
            <a:r>
              <a:rPr lang="en-US" dirty="0" smtClean="0"/>
              <a:t> provides the engine to do combinatorial versioning</a:t>
            </a:r>
          </a:p>
          <a:p>
            <a:pPr lvl="1"/>
            <a:r>
              <a:rPr lang="en-US" dirty="0" smtClean="0"/>
              <a:t>Designed as a user-space tool</a:t>
            </a:r>
          </a:p>
          <a:p>
            <a:r>
              <a:rPr lang="en-US" dirty="0" smtClean="0"/>
              <a:t>Subspaces allow us to control policy for </a:t>
            </a:r>
            <a:r>
              <a:rPr lang="en-US" dirty="0" err="1" smtClean="0"/>
              <a:t>Spack</a:t>
            </a:r>
            <a:r>
              <a:rPr lang="en-US" dirty="0" smtClean="0"/>
              <a:t> installations</a:t>
            </a:r>
          </a:p>
          <a:p>
            <a:pPr lvl="1"/>
            <a:r>
              <a:rPr lang="en-US" dirty="0" smtClean="0"/>
              <a:t>Upgrade-in-place</a:t>
            </a:r>
            <a:endParaRPr lang="en-US" dirty="0"/>
          </a:p>
          <a:p>
            <a:pPr lvl="1"/>
            <a:r>
              <a:rPr lang="en-US" dirty="0" smtClean="0"/>
              <a:t>Naming conventions</a:t>
            </a:r>
          </a:p>
          <a:p>
            <a:r>
              <a:rPr lang="en-US" dirty="0" smtClean="0"/>
              <a:t>RPM generation for binary installation</a:t>
            </a:r>
          </a:p>
          <a:p>
            <a:pPr lvl="1"/>
            <a:r>
              <a:rPr lang="en-US" dirty="0" smtClean="0"/>
              <a:t>Allow </a:t>
            </a:r>
            <a:r>
              <a:rPr lang="en-US" dirty="0" err="1" smtClean="0"/>
              <a:t>Spack</a:t>
            </a:r>
            <a:r>
              <a:rPr lang="en-US" dirty="0" smtClean="0"/>
              <a:t> to drive system level installations</a:t>
            </a:r>
          </a:p>
          <a:p>
            <a:r>
              <a:rPr lang="en-US" dirty="0" smtClean="0"/>
              <a:t>Usability features</a:t>
            </a:r>
          </a:p>
          <a:p>
            <a:pPr lvl="1"/>
            <a:r>
              <a:rPr lang="en-US" dirty="0" smtClean="0"/>
              <a:t>Modules</a:t>
            </a:r>
          </a:p>
          <a:p>
            <a:pPr lvl="1"/>
            <a:r>
              <a:rPr lang="en-US" dirty="0" smtClean="0"/>
              <a:t>Policies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410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Automating updates</a:t>
            </a:r>
          </a:p>
          <a:p>
            <a:pPr lvl="1"/>
            <a:r>
              <a:rPr lang="en-US" dirty="0" smtClean="0"/>
              <a:t>Allow for multiple packages to be updated automatically</a:t>
            </a:r>
          </a:p>
          <a:p>
            <a:pPr lvl="1"/>
            <a:r>
              <a:rPr lang="en-US" dirty="0" smtClean="0"/>
              <a:t>Upgrade all dependent packages when a dependency is upgraded</a:t>
            </a:r>
          </a:p>
          <a:p>
            <a:r>
              <a:rPr lang="en-US" dirty="0" smtClean="0"/>
              <a:t>Some packages are still manually deployed</a:t>
            </a:r>
          </a:p>
          <a:p>
            <a:pPr lvl="1"/>
            <a:r>
              <a:rPr lang="en-US" dirty="0" smtClean="0"/>
              <a:t>Create </a:t>
            </a:r>
            <a:r>
              <a:rPr lang="en-US" dirty="0" err="1" smtClean="0"/>
              <a:t>Spack</a:t>
            </a:r>
            <a:r>
              <a:rPr lang="en-US" dirty="0" smtClean="0"/>
              <a:t> packages (build recipes) for all software we deploy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481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8717" y="1380593"/>
            <a:ext cx="1352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Questions?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34504" y="2172283"/>
            <a:ext cx="5881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If you have questions about </a:t>
            </a:r>
            <a:r>
              <a:rPr lang="en-US" dirty="0" err="1" smtClean="0">
                <a:solidFill>
                  <a:schemeClr val="bg1"/>
                </a:solidFill>
              </a:rPr>
              <a:t>Spack</a:t>
            </a:r>
            <a:r>
              <a:rPr lang="en-US" dirty="0" smtClean="0">
                <a:solidFill>
                  <a:schemeClr val="bg1"/>
                </a:solidFill>
              </a:rPr>
              <a:t>, come to our tutorial!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1:30 PM in room 255-F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0105" y="1004219"/>
            <a:ext cx="8229600" cy="348991"/>
          </a:xfrm>
        </p:spPr>
        <p:txBody>
          <a:bodyPr>
            <a:normAutofit/>
          </a:bodyPr>
          <a:lstStyle/>
          <a:p>
            <a:r>
              <a:rPr lang="en-US" dirty="0" smtClean="0"/>
              <a:t>HPC software installation is a massively combinatorial space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Users require combinatorial versions of software.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 bwMode="auto">
          <a:xfrm>
            <a:off x="805894" y="1778453"/>
            <a:ext cx="2226627" cy="5731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NoShape">
              <a:avLst/>
            </a:prstTxWarp>
          </a:bodyPr>
          <a:lstStyle/>
          <a:p>
            <a:pPr marL="119062" indent="0" algn="ctr">
              <a:buFont typeface="Wingdings" charset="2"/>
              <a:buNone/>
            </a:pPr>
            <a:r>
              <a:rPr lang="en-US" sz="1050" b="1" dirty="0" smtClean="0">
                <a:solidFill>
                  <a:prstClr val="black"/>
                </a:solidFill>
              </a:rPr>
              <a:t>4 </a:t>
            </a:r>
            <a:r>
              <a:rPr lang="en-US" sz="1050" b="1" dirty="0">
                <a:solidFill>
                  <a:prstClr val="black"/>
                </a:solidFill>
              </a:rPr>
              <a:t>MPI </a:t>
            </a:r>
            <a:r>
              <a:rPr lang="en-US" sz="1050" b="1" dirty="0" smtClean="0">
                <a:solidFill>
                  <a:prstClr val="black"/>
                </a:solidFill>
              </a:rPr>
              <a:t>implementations</a:t>
            </a:r>
            <a:r>
              <a:rPr lang="en-US" sz="1050" b="1" dirty="0">
                <a:solidFill>
                  <a:prstClr val="black"/>
                </a:solidFill>
              </a:rPr>
              <a:t/>
            </a:r>
            <a:br>
              <a:rPr lang="en-US" sz="1050" b="1" dirty="0">
                <a:solidFill>
                  <a:prstClr val="black"/>
                </a:solidFill>
              </a:rPr>
            </a:br>
            <a:r>
              <a:rPr lang="en-US" sz="1050" dirty="0" err="1">
                <a:solidFill>
                  <a:prstClr val="black"/>
                </a:solidFill>
              </a:rPr>
              <a:t>mvapich</a:t>
            </a:r>
            <a:r>
              <a:rPr lang="en-US" sz="1050" dirty="0">
                <a:solidFill>
                  <a:prstClr val="black"/>
                </a:solidFill>
              </a:rPr>
              <a:t>    mvapich2    </a:t>
            </a:r>
            <a:r>
              <a:rPr lang="en-US" sz="1050" dirty="0" err="1" smtClean="0">
                <a:solidFill>
                  <a:prstClr val="black"/>
                </a:solidFill>
              </a:rPr>
              <a:t>mpich</a:t>
            </a:r>
            <a:r>
              <a:rPr lang="en-US" sz="1050" dirty="0" smtClean="0">
                <a:solidFill>
                  <a:prstClr val="black"/>
                </a:solidFill>
              </a:rPr>
              <a:t>    </a:t>
            </a:r>
            <a:r>
              <a:rPr lang="en-US" sz="1050" dirty="0" err="1" smtClean="0">
                <a:solidFill>
                  <a:prstClr val="black"/>
                </a:solidFill>
              </a:rPr>
              <a:t>OpenMPI</a:t>
            </a:r>
            <a:endParaRPr lang="en-US" sz="1050" dirty="0">
              <a:solidFill>
                <a:prstClr val="black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087939" y="1779449"/>
            <a:ext cx="2575423" cy="586360"/>
            <a:chOff x="904881" y="3100121"/>
            <a:chExt cx="2575423" cy="586360"/>
          </a:xfrm>
        </p:grpSpPr>
        <p:sp>
          <p:nvSpPr>
            <p:cNvPr id="22" name="Content Placeholder 1"/>
            <p:cNvSpPr txBox="1">
              <a:spLocks/>
            </p:cNvSpPr>
            <p:nvPr/>
          </p:nvSpPr>
          <p:spPr>
            <a:xfrm>
              <a:off x="1262148" y="3100121"/>
              <a:ext cx="2218156" cy="58636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lIns="54864" tIns="91440" numCol="1" rtlCol="0" anchor="ctr">
              <a:noAutofit/>
            </a:bodyPr>
            <a:lstStyle>
              <a:lvl1pPr marL="400050" indent="-280988" algn="l" rtl="0" eaLnBrk="1" latinLnBrk="0" hangingPunct="1">
                <a:spcBef>
                  <a:spcPts val="600"/>
                </a:spcBef>
                <a:spcAft>
                  <a:spcPts val="600"/>
                </a:spcAft>
                <a:buClr>
                  <a:srgbClr val="0D5097"/>
                </a:buClr>
                <a:buSzPct val="90000"/>
                <a:buFont typeface="Wingdings" charset="2"/>
                <a:buChar char="§"/>
                <a:defRPr kumimoji="0" sz="2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685800" indent="-273050" algn="l" rtl="0" eaLnBrk="1" latinLnBrk="0" hangingPunct="1">
                <a:spcBef>
                  <a:spcPts val="0"/>
                </a:spcBef>
                <a:spcAft>
                  <a:spcPts val="600"/>
                </a:spcAft>
                <a:buClrTx/>
                <a:buSzPct val="90000"/>
                <a:buFont typeface="Arial"/>
                <a:buChar char="•"/>
                <a:defRPr kumimoji="0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085850" indent="-401638" algn="l" rtl="0" eaLnBrk="1" latinLnBrk="0" hangingPunct="1">
                <a:spcBef>
                  <a:spcPts val="0"/>
                </a:spcBef>
                <a:spcAft>
                  <a:spcPts val="600"/>
                </a:spcAft>
                <a:buClrTx/>
                <a:buSzPct val="90000"/>
                <a:buFont typeface="Lucida Grande"/>
                <a:buChar char="—"/>
                <a:defRPr kumimoji="0"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14450" indent="-242888" algn="l" rtl="0" eaLnBrk="1" latinLnBrk="0" hangingPunct="1">
                <a:spcBef>
                  <a:spcPts val="0"/>
                </a:spcBef>
                <a:spcAft>
                  <a:spcPts val="600"/>
                </a:spcAft>
                <a:buClrTx/>
                <a:buSzPct val="100000"/>
                <a:buFont typeface="Lucida Grande"/>
                <a:buChar char="–"/>
                <a:defRPr kumimoji="0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543050" indent="-242888" algn="l" rtl="0" eaLnBrk="1" latinLnBrk="0" hangingPunct="1">
                <a:spcBef>
                  <a:spcPts val="0"/>
                </a:spcBef>
                <a:spcAft>
                  <a:spcPts val="600"/>
                </a:spcAft>
                <a:buClrTx/>
                <a:buFont typeface="Arial"/>
                <a:buChar char="•"/>
                <a:defRPr kumimoji="0" lang="en-US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1627632" indent="-182880" algn="l" rtl="0" eaLnBrk="1" latinLnBrk="0" hangingPunct="1">
                <a:spcBef>
                  <a:spcPct val="20000"/>
                </a:spcBef>
                <a:buClr>
                  <a:schemeClr val="accent6"/>
                </a:buClr>
                <a:buSzPct val="100000"/>
                <a:buFont typeface="Wingdings 2"/>
                <a:buChar char=""/>
                <a:defRPr kumimoji="0"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1828800" indent="-18288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Wingdings 2"/>
                <a:buChar char=""/>
                <a:defRPr kumimoji="0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2029968" indent="-18288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kumimoji="0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2231136" indent="-182880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 2" pitchFamily="18" charset="2"/>
                <a:buChar char=""/>
                <a:defRPr kumimoji="0" sz="1800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9062" indent="0" algn="ctr">
                <a:buFont typeface="Wingdings" charset="2"/>
                <a:buNone/>
              </a:pPr>
              <a:r>
                <a:rPr lang="en-US" sz="1050" b="1" dirty="0" smtClean="0">
                  <a:solidFill>
                    <a:prstClr val="black"/>
                  </a:solidFill>
                  <a:latin typeface="Arial"/>
                </a:rPr>
                <a:t>2-3 versions of each MPI implementation</a:t>
              </a:r>
              <a:endParaRPr lang="en-US" sz="1050" dirty="0" smtClea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04881" y="3226718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Arial"/>
                </a:rPr>
                <a:t>x</a:t>
              </a:r>
              <a:endParaRPr lang="en-US" sz="1400" dirty="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777389" y="1781123"/>
            <a:ext cx="2617640" cy="584684"/>
            <a:chOff x="876854" y="3869466"/>
            <a:chExt cx="2617640" cy="584684"/>
          </a:xfrm>
        </p:grpSpPr>
        <p:sp>
          <p:nvSpPr>
            <p:cNvPr id="25" name="Content Placeholder 1"/>
            <p:cNvSpPr txBox="1">
              <a:spLocks/>
            </p:cNvSpPr>
            <p:nvPr/>
          </p:nvSpPr>
          <p:spPr>
            <a:xfrm>
              <a:off x="1262147" y="3869466"/>
              <a:ext cx="2232347" cy="584684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lIns="54864" tIns="91440" numCol="1" rtlCol="0" anchor="ctr">
              <a:noAutofit/>
            </a:bodyPr>
            <a:lstStyle>
              <a:lvl1pPr marL="400050" indent="-280988" algn="l" rtl="0" eaLnBrk="1" latinLnBrk="0" hangingPunct="1">
                <a:spcBef>
                  <a:spcPts val="600"/>
                </a:spcBef>
                <a:spcAft>
                  <a:spcPts val="600"/>
                </a:spcAft>
                <a:buClr>
                  <a:srgbClr val="0D5097"/>
                </a:buClr>
                <a:buSzPct val="90000"/>
                <a:buFont typeface="Wingdings" charset="2"/>
                <a:buChar char="§"/>
                <a:defRPr kumimoji="0" sz="2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685800" indent="-273050" algn="l" rtl="0" eaLnBrk="1" latinLnBrk="0" hangingPunct="1">
                <a:spcBef>
                  <a:spcPts val="0"/>
                </a:spcBef>
                <a:spcAft>
                  <a:spcPts val="600"/>
                </a:spcAft>
                <a:buClrTx/>
                <a:buSzPct val="90000"/>
                <a:buFont typeface="Arial"/>
                <a:buChar char="•"/>
                <a:defRPr kumimoji="0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085850" indent="-401638" algn="l" rtl="0" eaLnBrk="1" latinLnBrk="0" hangingPunct="1">
                <a:spcBef>
                  <a:spcPts val="0"/>
                </a:spcBef>
                <a:spcAft>
                  <a:spcPts val="600"/>
                </a:spcAft>
                <a:buClrTx/>
                <a:buSzPct val="90000"/>
                <a:buFont typeface="Lucida Grande"/>
                <a:buChar char="—"/>
                <a:defRPr kumimoji="0"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14450" indent="-242888" algn="l" rtl="0" eaLnBrk="1" latinLnBrk="0" hangingPunct="1">
                <a:spcBef>
                  <a:spcPts val="0"/>
                </a:spcBef>
                <a:spcAft>
                  <a:spcPts val="600"/>
                </a:spcAft>
                <a:buClrTx/>
                <a:buSzPct val="100000"/>
                <a:buFont typeface="Lucida Grande"/>
                <a:buChar char="–"/>
                <a:defRPr kumimoji="0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543050" indent="-242888" algn="l" rtl="0" eaLnBrk="1" latinLnBrk="0" hangingPunct="1">
                <a:spcBef>
                  <a:spcPts val="0"/>
                </a:spcBef>
                <a:spcAft>
                  <a:spcPts val="600"/>
                </a:spcAft>
                <a:buClrTx/>
                <a:buFont typeface="Arial"/>
                <a:buChar char="•"/>
                <a:defRPr kumimoji="0" lang="en-US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1627632" indent="-182880" algn="l" rtl="0" eaLnBrk="1" latinLnBrk="0" hangingPunct="1">
                <a:spcBef>
                  <a:spcPct val="20000"/>
                </a:spcBef>
                <a:buClr>
                  <a:schemeClr val="accent6"/>
                </a:buClr>
                <a:buSzPct val="100000"/>
                <a:buFont typeface="Wingdings 2"/>
                <a:buChar char=""/>
                <a:defRPr kumimoji="0"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1828800" indent="-18288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Wingdings 2"/>
                <a:buChar char=""/>
                <a:defRPr kumimoji="0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2029968" indent="-18288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kumimoji="0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2231136" indent="-182880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 2" pitchFamily="18" charset="2"/>
                <a:buChar char=""/>
                <a:defRPr kumimoji="0" sz="1800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9062" indent="0" algn="ctr">
                <a:buFont typeface="Wingdings" charset="2"/>
                <a:buNone/>
              </a:pPr>
              <a:r>
                <a:rPr lang="en-US" sz="1050" b="1" dirty="0" smtClean="0">
                  <a:solidFill>
                    <a:prstClr val="black"/>
                  </a:solidFill>
                  <a:latin typeface="Arial"/>
                </a:rPr>
                <a:t>3</a:t>
              </a:r>
              <a:r>
                <a:rPr lang="en-US" sz="1050" b="1" dirty="0" smtClean="0">
                  <a:solidFill>
                    <a:prstClr val="black"/>
                  </a:solidFill>
                  <a:latin typeface="Arial"/>
                </a:rPr>
                <a:t>-</a:t>
              </a:r>
              <a:r>
                <a:rPr lang="en-US" sz="1050" b="1" dirty="0" smtClean="0">
                  <a:solidFill>
                    <a:prstClr val="black"/>
                  </a:solidFill>
                  <a:latin typeface="Arial"/>
                </a:rPr>
                <a:t>ish Platforms</a:t>
              </a:r>
              <a:br>
                <a:rPr lang="en-US" sz="1050" b="1" dirty="0" smtClean="0">
                  <a:solidFill>
                    <a:prstClr val="black"/>
                  </a:solidFill>
                  <a:latin typeface="Arial"/>
                </a:rPr>
              </a:br>
              <a:r>
                <a:rPr lang="en-US" sz="1050" dirty="0" smtClean="0">
                  <a:solidFill>
                    <a:prstClr val="black"/>
                  </a:solidFill>
                  <a:latin typeface="Arial"/>
                </a:rPr>
                <a:t>Linux    </a:t>
              </a:r>
              <a:r>
                <a:rPr lang="en-US" sz="1050" dirty="0" err="1" smtClean="0">
                  <a:solidFill>
                    <a:prstClr val="black"/>
                  </a:solidFill>
                  <a:latin typeface="Arial"/>
                </a:rPr>
                <a:t>BlueGene</a:t>
              </a:r>
              <a:r>
                <a:rPr lang="en-US" sz="1050" dirty="0" smtClean="0">
                  <a:solidFill>
                    <a:prstClr val="black"/>
                  </a:solidFill>
                  <a:latin typeface="Arial"/>
                </a:rPr>
                <a:t>    </a:t>
              </a:r>
              <a:r>
                <a:rPr lang="en-US" sz="1050" dirty="0" smtClean="0">
                  <a:solidFill>
                    <a:prstClr val="black"/>
                  </a:solidFill>
                  <a:latin typeface="Arial"/>
                </a:rPr>
                <a:t>PowerPC</a:t>
              </a:r>
              <a:endParaRPr lang="en-US" sz="1050" dirty="0" smtClea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76854" y="3994423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Arial"/>
                </a:rPr>
                <a:t>x</a:t>
              </a:r>
              <a:endParaRPr lang="en-US" sz="1400" dirty="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49143" y="2544524"/>
            <a:ext cx="2604387" cy="616332"/>
            <a:chOff x="898494" y="4592402"/>
            <a:chExt cx="2604387" cy="616332"/>
          </a:xfrm>
        </p:grpSpPr>
        <p:sp>
          <p:nvSpPr>
            <p:cNvPr id="28" name="Content Placeholder 1"/>
            <p:cNvSpPr txBox="1">
              <a:spLocks/>
            </p:cNvSpPr>
            <p:nvPr/>
          </p:nvSpPr>
          <p:spPr>
            <a:xfrm>
              <a:off x="1262147" y="4592402"/>
              <a:ext cx="2240734" cy="616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lIns="54864" tIns="91440" numCol="1" rtlCol="0" anchor="ctr">
              <a:noAutofit/>
            </a:bodyPr>
            <a:lstStyle>
              <a:lvl1pPr marL="400050" indent="-280988" algn="l" rtl="0" eaLnBrk="1" latinLnBrk="0" hangingPunct="1">
                <a:spcBef>
                  <a:spcPts val="600"/>
                </a:spcBef>
                <a:spcAft>
                  <a:spcPts val="600"/>
                </a:spcAft>
                <a:buClr>
                  <a:srgbClr val="0D5097"/>
                </a:buClr>
                <a:buSzPct val="90000"/>
                <a:buFont typeface="Wingdings" charset="2"/>
                <a:buChar char="§"/>
                <a:defRPr kumimoji="0" sz="2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685800" indent="-273050" algn="l" rtl="0" eaLnBrk="1" latinLnBrk="0" hangingPunct="1">
                <a:spcBef>
                  <a:spcPts val="0"/>
                </a:spcBef>
                <a:spcAft>
                  <a:spcPts val="600"/>
                </a:spcAft>
                <a:buClrTx/>
                <a:buSzPct val="90000"/>
                <a:buFont typeface="Arial"/>
                <a:buChar char="•"/>
                <a:defRPr kumimoji="0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085850" indent="-401638" algn="l" rtl="0" eaLnBrk="1" latinLnBrk="0" hangingPunct="1">
                <a:spcBef>
                  <a:spcPts val="0"/>
                </a:spcBef>
                <a:spcAft>
                  <a:spcPts val="600"/>
                </a:spcAft>
                <a:buClrTx/>
                <a:buSzPct val="90000"/>
                <a:buFont typeface="Lucida Grande"/>
                <a:buChar char="—"/>
                <a:defRPr kumimoji="0"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14450" indent="-242888" algn="l" rtl="0" eaLnBrk="1" latinLnBrk="0" hangingPunct="1">
                <a:spcBef>
                  <a:spcPts val="0"/>
                </a:spcBef>
                <a:spcAft>
                  <a:spcPts val="600"/>
                </a:spcAft>
                <a:buClrTx/>
                <a:buSzPct val="100000"/>
                <a:buFont typeface="Lucida Grande"/>
                <a:buChar char="–"/>
                <a:defRPr kumimoji="0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543050" indent="-242888" algn="l" rtl="0" eaLnBrk="1" latinLnBrk="0" hangingPunct="1">
                <a:spcBef>
                  <a:spcPts val="0"/>
                </a:spcBef>
                <a:spcAft>
                  <a:spcPts val="600"/>
                </a:spcAft>
                <a:buClrTx/>
                <a:buFont typeface="Arial"/>
                <a:buChar char="•"/>
                <a:defRPr kumimoji="0" lang="en-US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1627632" indent="-182880" algn="l" rtl="0" eaLnBrk="1" latinLnBrk="0" hangingPunct="1">
                <a:spcBef>
                  <a:spcPct val="20000"/>
                </a:spcBef>
                <a:buClr>
                  <a:schemeClr val="accent6"/>
                </a:buClr>
                <a:buSzPct val="100000"/>
                <a:buFont typeface="Wingdings 2"/>
                <a:buChar char=""/>
                <a:defRPr kumimoji="0"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1828800" indent="-18288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Wingdings 2"/>
                <a:buChar char=""/>
                <a:defRPr kumimoji="0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2029968" indent="-18288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kumimoji="0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2231136" indent="-182880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 2" pitchFamily="18" charset="2"/>
                <a:buChar char=""/>
                <a:defRPr kumimoji="0" sz="1800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9062" indent="0" algn="ctr">
                <a:buFont typeface="Wingdings" charset="2"/>
                <a:buNone/>
              </a:pPr>
              <a:r>
                <a:rPr lang="en-US" sz="1050" b="1" dirty="0" smtClean="0">
                  <a:solidFill>
                    <a:prstClr val="black"/>
                  </a:solidFill>
                  <a:latin typeface="Arial"/>
                </a:rPr>
                <a:t>Up to </a:t>
              </a:r>
              <a:r>
                <a:rPr lang="en-US" sz="1050" b="1" dirty="0" smtClean="0">
                  <a:solidFill>
                    <a:prstClr val="black"/>
                  </a:solidFill>
                  <a:latin typeface="Arial"/>
                </a:rPr>
                <a:t>6 </a:t>
              </a:r>
              <a:r>
                <a:rPr lang="en-US" sz="1050" b="1" dirty="0" smtClean="0">
                  <a:solidFill>
                    <a:prstClr val="black"/>
                  </a:solidFill>
                  <a:latin typeface="Arial"/>
                </a:rPr>
                <a:t>compilers</a:t>
              </a:r>
              <a:br>
                <a:rPr lang="en-US" sz="1050" b="1" dirty="0" smtClean="0">
                  <a:solidFill>
                    <a:prstClr val="black"/>
                  </a:solidFill>
                  <a:latin typeface="Arial"/>
                </a:rPr>
              </a:br>
              <a:r>
                <a:rPr lang="en-US" sz="1050" dirty="0" smtClean="0">
                  <a:solidFill>
                    <a:prstClr val="black"/>
                  </a:solidFill>
                  <a:latin typeface="Arial"/>
                </a:rPr>
                <a:t>Intel    GCC</a:t>
              </a:r>
              <a:r>
                <a:rPr lang="en-US" sz="1050" dirty="0">
                  <a:solidFill>
                    <a:prstClr val="black"/>
                  </a:solidFill>
                  <a:latin typeface="Arial"/>
                </a:rPr>
                <a:t> </a:t>
              </a:r>
              <a:r>
                <a:rPr lang="en-US" sz="1050" dirty="0" smtClean="0">
                  <a:solidFill>
                    <a:prstClr val="black"/>
                  </a:solidFill>
                  <a:latin typeface="Arial"/>
                </a:rPr>
                <a:t>   XLC    Clang</a:t>
              </a:r>
              <a:br>
                <a:rPr lang="en-US" sz="1050" dirty="0" smtClean="0">
                  <a:solidFill>
                    <a:prstClr val="black"/>
                  </a:solidFill>
                  <a:latin typeface="Arial"/>
                </a:rPr>
              </a:br>
              <a:r>
                <a:rPr lang="en-US" sz="1050" dirty="0" smtClean="0">
                  <a:solidFill>
                    <a:prstClr val="black"/>
                  </a:solidFill>
                  <a:latin typeface="Arial"/>
                </a:rPr>
                <a:t>PGI    </a:t>
              </a:r>
              <a:r>
                <a:rPr lang="en-US" sz="1050" dirty="0" err="1" smtClean="0">
                  <a:solidFill>
                    <a:prstClr val="black"/>
                  </a:solidFill>
                  <a:latin typeface="Arial"/>
                </a:rPr>
                <a:t>Pathscale</a:t>
              </a:r>
              <a:endParaRPr lang="en-US" sz="105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98494" y="4739906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Arial"/>
                </a:rPr>
                <a:t>x</a:t>
              </a:r>
              <a:endParaRPr lang="en-US" sz="1400" dirty="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090269" y="2564920"/>
            <a:ext cx="2590731" cy="570288"/>
            <a:chOff x="898145" y="5489347"/>
            <a:chExt cx="2590731" cy="570288"/>
          </a:xfrm>
        </p:grpSpPr>
        <p:sp>
          <p:nvSpPr>
            <p:cNvPr id="31" name="Content Placeholder 1"/>
            <p:cNvSpPr txBox="1">
              <a:spLocks/>
            </p:cNvSpPr>
            <p:nvPr/>
          </p:nvSpPr>
          <p:spPr>
            <a:xfrm>
              <a:off x="1261086" y="5489347"/>
              <a:ext cx="2227790" cy="57028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lIns="54864" tIns="91440" numCol="1" rtlCol="0" anchor="ctr">
              <a:noAutofit/>
            </a:bodyPr>
            <a:lstStyle>
              <a:lvl1pPr marL="400050" indent="-280988" algn="l" rtl="0" eaLnBrk="1" latinLnBrk="0" hangingPunct="1">
                <a:spcBef>
                  <a:spcPts val="600"/>
                </a:spcBef>
                <a:spcAft>
                  <a:spcPts val="600"/>
                </a:spcAft>
                <a:buClr>
                  <a:srgbClr val="0D5097"/>
                </a:buClr>
                <a:buSzPct val="90000"/>
                <a:buFont typeface="Wingdings" charset="2"/>
                <a:buChar char="§"/>
                <a:defRPr kumimoji="0" sz="2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685800" indent="-273050" algn="l" rtl="0" eaLnBrk="1" latinLnBrk="0" hangingPunct="1">
                <a:spcBef>
                  <a:spcPts val="0"/>
                </a:spcBef>
                <a:spcAft>
                  <a:spcPts val="600"/>
                </a:spcAft>
                <a:buClrTx/>
                <a:buSzPct val="90000"/>
                <a:buFont typeface="Arial"/>
                <a:buChar char="•"/>
                <a:defRPr kumimoji="0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085850" indent="-401638" algn="l" rtl="0" eaLnBrk="1" latinLnBrk="0" hangingPunct="1">
                <a:spcBef>
                  <a:spcPts val="0"/>
                </a:spcBef>
                <a:spcAft>
                  <a:spcPts val="600"/>
                </a:spcAft>
                <a:buClrTx/>
                <a:buSzPct val="90000"/>
                <a:buFont typeface="Lucida Grande"/>
                <a:buChar char="—"/>
                <a:defRPr kumimoji="0"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14450" indent="-242888" algn="l" rtl="0" eaLnBrk="1" latinLnBrk="0" hangingPunct="1">
                <a:spcBef>
                  <a:spcPts val="0"/>
                </a:spcBef>
                <a:spcAft>
                  <a:spcPts val="600"/>
                </a:spcAft>
                <a:buClrTx/>
                <a:buSzPct val="100000"/>
                <a:buFont typeface="Lucida Grande"/>
                <a:buChar char="–"/>
                <a:defRPr kumimoji="0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543050" indent="-242888" algn="l" rtl="0" eaLnBrk="1" latinLnBrk="0" hangingPunct="1">
                <a:spcBef>
                  <a:spcPts val="0"/>
                </a:spcBef>
                <a:spcAft>
                  <a:spcPts val="600"/>
                </a:spcAft>
                <a:buClrTx/>
                <a:buFont typeface="Arial"/>
                <a:buChar char="•"/>
                <a:defRPr kumimoji="0" lang="en-US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1627632" indent="-182880" algn="l" rtl="0" eaLnBrk="1" latinLnBrk="0" hangingPunct="1">
                <a:spcBef>
                  <a:spcPct val="20000"/>
                </a:spcBef>
                <a:buClr>
                  <a:schemeClr val="accent6"/>
                </a:buClr>
                <a:buSzPct val="100000"/>
                <a:buFont typeface="Wingdings 2"/>
                <a:buChar char=""/>
                <a:defRPr kumimoji="0"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1828800" indent="-18288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Wingdings 2"/>
                <a:buChar char=""/>
                <a:defRPr kumimoji="0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2029968" indent="-18288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kumimoji="0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2231136" indent="-182880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 2" pitchFamily="18" charset="2"/>
                <a:buChar char=""/>
                <a:defRPr kumimoji="0" sz="1800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9062" indent="0" algn="ctr">
                <a:buFont typeface="Wingdings" charset="2"/>
                <a:buNone/>
              </a:pPr>
              <a:r>
                <a:rPr lang="en-US" sz="1050" b="1" dirty="0" smtClean="0">
                  <a:solidFill>
                    <a:prstClr val="black"/>
                  </a:solidFill>
                  <a:latin typeface="Arial"/>
                </a:rPr>
                <a:t>Oh, and </a:t>
              </a:r>
              <a:r>
                <a:rPr lang="en-US" sz="1050" b="1" dirty="0" smtClean="0">
                  <a:solidFill>
                    <a:prstClr val="black"/>
                  </a:solidFill>
                  <a:latin typeface="Arial"/>
                </a:rPr>
                <a:t>4-</a:t>
              </a:r>
              <a:r>
                <a:rPr lang="en-US" sz="1050" b="1" dirty="0">
                  <a:solidFill>
                    <a:prstClr val="black"/>
                  </a:solidFill>
                  <a:latin typeface="Arial"/>
                </a:rPr>
                <a:t>5</a:t>
              </a:r>
              <a:r>
                <a:rPr lang="en-US" sz="1050" b="1" dirty="0" smtClean="0">
                  <a:solidFill>
                    <a:prstClr val="black"/>
                  </a:solidFill>
                  <a:latin typeface="Arial"/>
                </a:rPr>
                <a:t> </a:t>
              </a:r>
              <a:r>
                <a:rPr lang="en-US" sz="1050" b="1" dirty="0" smtClean="0">
                  <a:solidFill>
                    <a:prstClr val="black"/>
                  </a:solidFill>
                  <a:latin typeface="Arial"/>
                </a:rPr>
                <a:t>versions of</a:t>
              </a:r>
              <a:br>
                <a:rPr lang="en-US" sz="1050" b="1" dirty="0" smtClean="0">
                  <a:solidFill>
                    <a:prstClr val="black"/>
                  </a:solidFill>
                  <a:latin typeface="Arial"/>
                </a:rPr>
              </a:br>
              <a:r>
                <a:rPr lang="en-US" sz="1050" b="1" dirty="0" smtClean="0">
                  <a:solidFill>
                    <a:prstClr val="black"/>
                  </a:solidFill>
                  <a:latin typeface="Arial"/>
                </a:rPr>
                <a:t>each </a:t>
              </a:r>
              <a:r>
                <a:rPr lang="en-US" sz="1050" b="1" dirty="0" smtClean="0">
                  <a:solidFill>
                    <a:prstClr val="black"/>
                  </a:solidFill>
                  <a:latin typeface="Arial"/>
                </a:rPr>
                <a:t>compiler</a:t>
              </a:r>
              <a:endParaRPr lang="en-US" sz="1050" b="1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98145" y="5617117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Arial"/>
                </a:rPr>
                <a:t>x</a:t>
              </a:r>
              <a:endParaRPr lang="en-US" sz="1400" dirty="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5805822" y="2671744"/>
            <a:ext cx="2784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= </a:t>
            </a:r>
            <a:r>
              <a:rPr lang="en-US" dirty="0" smtClean="0">
                <a:solidFill>
                  <a:srgbClr val="FF0000"/>
                </a:solidFill>
                <a:latin typeface="Arial"/>
              </a:rPr>
              <a:t>~</a:t>
            </a:r>
            <a:r>
              <a:rPr lang="en-US" b="1" dirty="0">
                <a:solidFill>
                  <a:srgbClr val="FF0000"/>
                </a:solidFill>
                <a:latin typeface="Arial"/>
              </a:rPr>
              <a:t>2</a:t>
            </a:r>
            <a:r>
              <a:rPr lang="en-US" b="1" dirty="0" smtClean="0">
                <a:solidFill>
                  <a:srgbClr val="FF0000"/>
                </a:solidFill>
                <a:latin typeface="Arial"/>
              </a:rPr>
              <a:t>,000</a:t>
            </a:r>
            <a:r>
              <a:rPr lang="en-US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"/>
              </a:rPr>
              <a:t>combinations</a:t>
            </a:r>
            <a:r>
              <a:rPr lang="en-US" dirty="0" smtClean="0">
                <a:solidFill>
                  <a:prstClr val="black"/>
                </a:solidFill>
                <a:latin typeface="Arial"/>
              </a:rPr>
              <a:t> 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9" name="Content Placeholder 1"/>
          <p:cNvSpPr txBox="1">
            <a:spLocks/>
          </p:cNvSpPr>
          <p:nvPr/>
        </p:nvSpPr>
        <p:spPr>
          <a:xfrm>
            <a:off x="456765" y="3269939"/>
            <a:ext cx="8229600" cy="14145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5750" indent="-228600" algn="l" rtl="0" eaLnBrk="1" latinLnBrk="0" hangingPunct="1">
              <a:spcBef>
                <a:spcPts val="18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90000"/>
              <a:buFont typeface="Wingdings" charset="2"/>
              <a:buChar char="§"/>
              <a:tabLst/>
              <a:defRPr kumimoji="0" sz="1800" b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28650" indent="-2857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90000"/>
              <a:buFont typeface="Calibri" panose="020F0502020204030204" pitchFamily="34" charset="0"/>
              <a:buChar char="—"/>
              <a:defRPr kumimoji="0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01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defRPr kumimoji="0"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100000"/>
              <a:buFont typeface="Lucida Grande"/>
              <a:buChar char="–"/>
              <a:defRPr kumimoji="0"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2573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/>
              <a:buChar char="•"/>
              <a:tabLst>
                <a:tab pos="1200150" algn="l"/>
              </a:tabLst>
              <a:defRPr kumimoji="0" lang="en-US"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Support tens or hundreds of software packages</a:t>
            </a:r>
          </a:p>
          <a:p>
            <a:pPr lvl="1"/>
            <a:r>
              <a:rPr lang="en-US" dirty="0" smtClean="0"/>
              <a:t>Any one may have 2000 possible configurations</a:t>
            </a:r>
          </a:p>
          <a:p>
            <a:r>
              <a:rPr lang="en-US" dirty="0" smtClean="0"/>
              <a:t>Our previous methods did not support the combinatorial versioning users require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anual deployment does not scale.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17088" y="1364977"/>
            <a:ext cx="2601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2 versions of FFTW with…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656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0105" y="1004219"/>
            <a:ext cx="8229600" cy="3242779"/>
          </a:xfrm>
        </p:spPr>
        <p:txBody>
          <a:bodyPr>
            <a:normAutofit/>
          </a:bodyPr>
          <a:lstStyle/>
          <a:p>
            <a:r>
              <a:rPr lang="en-US" dirty="0" smtClean="0"/>
              <a:t>We had the opportunity to do software deployment </a:t>
            </a:r>
            <a:r>
              <a:rPr lang="en-US" dirty="0" err="1" smtClean="0"/>
              <a:t>Right</a:t>
            </a:r>
            <a:r>
              <a:rPr lang="en-US" baseline="30000" dirty="0" err="1" smtClean="0"/>
              <a:t>TM</a:t>
            </a:r>
            <a:endParaRPr lang="en-US" dirty="0" smtClean="0"/>
          </a:p>
          <a:p>
            <a:pPr lvl="1">
              <a:spcBef>
                <a:spcPts val="1800"/>
              </a:spcBef>
            </a:pPr>
            <a:r>
              <a:rPr lang="en-US" dirty="0"/>
              <a:t>Administrators can manage site-deployed </a:t>
            </a:r>
            <a:r>
              <a:rPr lang="en-US" dirty="0" smtClean="0"/>
              <a:t>software easily</a:t>
            </a:r>
            <a:endParaRPr lang="en-US" dirty="0"/>
          </a:p>
          <a:p>
            <a:pPr lvl="2"/>
            <a:r>
              <a:rPr lang="en-US" dirty="0" err="1"/>
              <a:t>Spack</a:t>
            </a:r>
            <a:endParaRPr lang="en-US" dirty="0"/>
          </a:p>
          <a:p>
            <a:pPr lvl="1">
              <a:spcBef>
                <a:spcPts val="1800"/>
              </a:spcBef>
            </a:pPr>
            <a:r>
              <a:rPr lang="en-US" dirty="0" smtClean="0"/>
              <a:t>Advanced users can select specific versions of software packages</a:t>
            </a:r>
          </a:p>
          <a:p>
            <a:pPr lvl="2"/>
            <a:r>
              <a:rPr lang="en-US" dirty="0" smtClean="0"/>
              <a:t>Combinatorial versioning</a:t>
            </a:r>
          </a:p>
          <a:p>
            <a:pPr lvl="2"/>
            <a:r>
              <a:rPr lang="en-US" dirty="0" err="1" smtClean="0"/>
              <a:t>Lmod</a:t>
            </a:r>
            <a:endParaRPr lang="en-US" dirty="0" smtClean="0"/>
          </a:p>
          <a:p>
            <a:pPr lvl="2"/>
            <a:r>
              <a:rPr lang="en-US" dirty="0" smtClean="0"/>
              <a:t>Policy decisions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System software works out of the box</a:t>
            </a:r>
          </a:p>
          <a:p>
            <a:pPr lvl="2"/>
            <a:r>
              <a:rPr lang="en-US" dirty="0"/>
              <a:t>Environment Independence</a:t>
            </a:r>
          </a:p>
          <a:p>
            <a:pPr lvl="2"/>
            <a:r>
              <a:rPr lang="en-US" dirty="0" smtClean="0"/>
              <a:t>RPATH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re-engineered our software environment to support simple views of combinatorial software.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978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60777" y="1078816"/>
            <a:ext cx="5051258" cy="3592454"/>
          </a:xfrm>
        </p:spPr>
        <p:txBody>
          <a:bodyPr>
            <a:normAutofit/>
          </a:bodyPr>
          <a:lstStyle/>
          <a:p>
            <a:r>
              <a:rPr lang="en-US" dirty="0" smtClean="0"/>
              <a:t>Each node in the DAG has build metadata</a:t>
            </a:r>
          </a:p>
          <a:p>
            <a:r>
              <a:rPr lang="en-US" dirty="0" smtClean="0"/>
              <a:t>Each </a:t>
            </a:r>
            <a:r>
              <a:rPr lang="en-US" dirty="0"/>
              <a:t>unique dependency graph is a unique </a:t>
            </a:r>
            <a:r>
              <a:rPr lang="en-US" b="1" i="1" dirty="0"/>
              <a:t>configuration</a:t>
            </a:r>
            <a:r>
              <a:rPr lang="en-US" dirty="0"/>
              <a:t>.</a:t>
            </a:r>
          </a:p>
          <a:p>
            <a:r>
              <a:rPr lang="en-US" dirty="0"/>
              <a:t>Each configuration </a:t>
            </a:r>
            <a:r>
              <a:rPr lang="en-US" dirty="0" smtClean="0"/>
              <a:t>installed </a:t>
            </a:r>
            <a:r>
              <a:rPr lang="en-US" dirty="0"/>
              <a:t>in a unique directory.</a:t>
            </a:r>
          </a:p>
          <a:p>
            <a:pPr lvl="1"/>
            <a:r>
              <a:rPr lang="en-US" dirty="0" smtClean="0"/>
              <a:t>Configurations </a:t>
            </a:r>
            <a:r>
              <a:rPr lang="en-US" dirty="0"/>
              <a:t>of the same package can coexist.</a:t>
            </a:r>
          </a:p>
          <a:p>
            <a:r>
              <a:rPr lang="en-US" b="1" dirty="0">
                <a:solidFill>
                  <a:srgbClr val="C0504D"/>
                </a:solidFill>
              </a:rPr>
              <a:t>Hash</a:t>
            </a:r>
            <a:r>
              <a:rPr lang="en-US" dirty="0">
                <a:solidFill>
                  <a:srgbClr val="C0504D"/>
                </a:solidFill>
              </a:rPr>
              <a:t> </a:t>
            </a:r>
            <a:r>
              <a:rPr lang="en-US" dirty="0"/>
              <a:t>of </a:t>
            </a:r>
            <a:r>
              <a:rPr lang="en-US" dirty="0" smtClean="0"/>
              <a:t>entire directed acyclic graph (DAG) is </a:t>
            </a:r>
            <a:r>
              <a:rPr lang="en-US" dirty="0"/>
              <a:t>appended to each prefix. 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Spack</a:t>
            </a:r>
            <a:r>
              <a:rPr lang="en-US" dirty="0" smtClean="0"/>
              <a:t> handles combinatorial software </a:t>
            </a:r>
            <a:r>
              <a:rPr lang="en-US" dirty="0" smtClean="0"/>
              <a:t>complexity.</a:t>
            </a:r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36265" y="1053645"/>
            <a:ext cx="8229600" cy="18794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5750" indent="-228600" algn="l" rtl="0" eaLnBrk="1" latinLnBrk="0" hangingPunct="1">
              <a:spcBef>
                <a:spcPts val="18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90000"/>
              <a:buFont typeface="Wingdings" charset="2"/>
              <a:buChar char="§"/>
              <a:tabLst/>
              <a:defRPr kumimoji="0" sz="1800" b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28650" indent="-2857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90000"/>
              <a:buFont typeface="Calibri" panose="020F0502020204030204" pitchFamily="34" charset="0"/>
              <a:buChar char="—"/>
              <a:defRPr kumimoji="0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01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defRPr kumimoji="0"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100000"/>
              <a:buFont typeface="Lucida Grande"/>
              <a:buChar char="–"/>
              <a:defRPr kumimoji="0"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2573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/>
              <a:buChar char="•"/>
              <a:tabLst>
                <a:tab pos="1200150" algn="l"/>
              </a:tabLst>
              <a:defRPr kumimoji="0" lang="en-US"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07895" y="2674032"/>
            <a:ext cx="3602087" cy="1800493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lIns="274320" tIns="91440" rIns="274320" bIns="91440" rtlCol="0">
            <a:spAutoFit/>
          </a:bodyPr>
          <a:lstStyle/>
          <a:p>
            <a:r>
              <a:rPr lang="en-US" sz="1050" b="1" dirty="0" err="1" smtClean="0">
                <a:latin typeface="Menlo Regular"/>
                <a:cs typeface="Menlo Regular"/>
              </a:rPr>
              <a:t>spack</a:t>
            </a:r>
            <a:r>
              <a:rPr lang="en-US" sz="1050" b="1" dirty="0" smtClean="0">
                <a:latin typeface="Menlo Regular"/>
                <a:cs typeface="Menlo Regular"/>
              </a:rPr>
              <a:t>/opt/</a:t>
            </a:r>
          </a:p>
          <a:p>
            <a:r>
              <a:rPr lang="en-US" sz="1050" b="1" dirty="0" smtClean="0">
                <a:latin typeface="Menlo Regular"/>
                <a:cs typeface="Menlo Regular"/>
              </a:rPr>
              <a:t>    linux-x86_64/</a:t>
            </a:r>
          </a:p>
          <a:p>
            <a:r>
              <a:rPr lang="en-US" sz="1050" b="1" dirty="0" smtClean="0">
                <a:latin typeface="Menlo Regular"/>
                <a:cs typeface="Menlo Regular"/>
              </a:rPr>
              <a:t>    </a:t>
            </a:r>
            <a:r>
              <a:rPr lang="en-US" sz="1050" b="1" dirty="0">
                <a:latin typeface="Menlo Regular"/>
                <a:cs typeface="Menlo Regular"/>
              </a:rPr>
              <a:t> </a:t>
            </a:r>
            <a:r>
              <a:rPr lang="en-US" sz="1050" b="1" dirty="0" smtClean="0">
                <a:latin typeface="Menlo Regular"/>
                <a:cs typeface="Menlo Regular"/>
              </a:rPr>
              <a:t>   gcc-4.7.2/</a:t>
            </a:r>
          </a:p>
          <a:p>
            <a:r>
              <a:rPr lang="en-US" sz="1050" b="1" dirty="0" smtClean="0">
                <a:latin typeface="Menlo Regular"/>
                <a:cs typeface="Menlo Regular"/>
              </a:rPr>
              <a:t>            mpileaks-1.1-</a:t>
            </a:r>
            <a:r>
              <a:rPr lang="en-US" sz="1050" b="1" dirty="0" smtClean="0">
                <a:solidFill>
                  <a:schemeClr val="accent2"/>
                </a:solidFill>
                <a:latin typeface="Menlo Regular"/>
                <a:cs typeface="Menlo Regular"/>
              </a:rPr>
              <a:t>0f54bf34cadk</a:t>
            </a:r>
            <a:r>
              <a:rPr lang="en-US" sz="1050" b="1" dirty="0" smtClean="0">
                <a:latin typeface="Menlo Regular"/>
                <a:cs typeface="Menlo Regular"/>
              </a:rPr>
              <a:t>/</a:t>
            </a:r>
          </a:p>
          <a:p>
            <a:r>
              <a:rPr lang="en-US" sz="1050" b="1" dirty="0">
                <a:latin typeface="Menlo Regular"/>
                <a:cs typeface="Menlo Regular"/>
              </a:rPr>
              <a:t> </a:t>
            </a:r>
            <a:r>
              <a:rPr lang="en-US" sz="1050" b="1" dirty="0" smtClean="0">
                <a:latin typeface="Menlo Regular"/>
                <a:cs typeface="Menlo Regular"/>
              </a:rPr>
              <a:t>       intel-14.1/</a:t>
            </a:r>
          </a:p>
          <a:p>
            <a:r>
              <a:rPr lang="en-US" sz="1050" b="1" dirty="0">
                <a:latin typeface="Menlo Regular"/>
                <a:cs typeface="Menlo Regular"/>
              </a:rPr>
              <a:t> </a:t>
            </a:r>
            <a:r>
              <a:rPr lang="en-US" sz="1050" b="1" dirty="0" smtClean="0">
                <a:latin typeface="Menlo Regular"/>
                <a:cs typeface="Menlo Regular"/>
              </a:rPr>
              <a:t>           hdf5-1.8.15-</a:t>
            </a:r>
            <a:r>
              <a:rPr lang="en-US" sz="1050" b="1" dirty="0" smtClean="0">
                <a:solidFill>
                  <a:schemeClr val="accent2"/>
                </a:solidFill>
                <a:latin typeface="Menlo Regular"/>
                <a:cs typeface="Menlo Regular"/>
              </a:rPr>
              <a:t>lkf14aq3nqiz</a:t>
            </a:r>
            <a:r>
              <a:rPr lang="en-US" sz="1050" b="1" dirty="0" smtClean="0">
                <a:latin typeface="Menlo Regular"/>
                <a:cs typeface="Menlo Regular"/>
              </a:rPr>
              <a:t>/</a:t>
            </a:r>
          </a:p>
          <a:p>
            <a:r>
              <a:rPr lang="en-US" sz="1050" b="1" dirty="0">
                <a:latin typeface="Menlo Regular"/>
                <a:cs typeface="Menlo Regular"/>
              </a:rPr>
              <a:t> </a:t>
            </a:r>
            <a:r>
              <a:rPr lang="en-US" sz="1050" b="1" dirty="0" smtClean="0">
                <a:latin typeface="Menlo Regular"/>
                <a:cs typeface="Menlo Regular"/>
              </a:rPr>
              <a:t>   </a:t>
            </a:r>
            <a:r>
              <a:rPr lang="en-US" sz="1050" b="1" dirty="0" err="1" smtClean="0">
                <a:latin typeface="Menlo Regular"/>
                <a:cs typeface="Menlo Regular"/>
              </a:rPr>
              <a:t>bgq</a:t>
            </a:r>
            <a:r>
              <a:rPr lang="en-US" sz="1050" b="1" dirty="0" smtClean="0">
                <a:latin typeface="Menlo Regular"/>
                <a:cs typeface="Menlo Regular"/>
              </a:rPr>
              <a:t>/</a:t>
            </a:r>
          </a:p>
          <a:p>
            <a:r>
              <a:rPr lang="en-US" sz="1050" b="1" dirty="0" smtClean="0">
                <a:latin typeface="Menlo Regular"/>
                <a:cs typeface="Menlo Regular"/>
              </a:rPr>
              <a:t>        xl-12.1/</a:t>
            </a:r>
          </a:p>
          <a:p>
            <a:r>
              <a:rPr lang="en-US" sz="1050" b="1" dirty="0">
                <a:latin typeface="Menlo Regular"/>
                <a:cs typeface="Menlo Regular"/>
              </a:rPr>
              <a:t>            </a:t>
            </a:r>
            <a:r>
              <a:rPr lang="en-US" sz="1050" b="1" dirty="0" smtClean="0">
                <a:latin typeface="Menlo Regular"/>
                <a:cs typeface="Menlo Regular"/>
              </a:rPr>
              <a:t>hdf5-1-8.16-</a:t>
            </a:r>
            <a:r>
              <a:rPr lang="en-US" sz="1050" b="1" dirty="0" smtClean="0">
                <a:solidFill>
                  <a:srgbClr val="C0504D"/>
                </a:solidFill>
                <a:latin typeface="Menlo Regular"/>
                <a:cs typeface="Menlo Regular"/>
              </a:rPr>
              <a:t>fqb3a15abrwx</a:t>
            </a:r>
            <a:r>
              <a:rPr lang="en-US" sz="1050" b="1" dirty="0" smtClean="0">
                <a:latin typeface="Menlo Regular"/>
                <a:cs typeface="Menlo Regular"/>
              </a:rPr>
              <a:t>/</a:t>
            </a:r>
          </a:p>
          <a:p>
            <a:r>
              <a:rPr lang="en-US" sz="1050" b="1" dirty="0" smtClean="0">
                <a:latin typeface="Menlo Regular"/>
                <a:cs typeface="Menlo Regular"/>
              </a:rPr>
              <a:t>    ...</a:t>
            </a:r>
          </a:p>
        </p:txBody>
      </p:sp>
      <p:pic>
        <p:nvPicPr>
          <p:cNvPr id="12" name="Picture 11" descr="mpileak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9775" y="1117071"/>
            <a:ext cx="4348743" cy="140016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6560" y="2325956"/>
            <a:ext cx="1769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/>
                <a:cs typeface="Calibri"/>
              </a:rPr>
              <a:t>Installation Layout</a:t>
            </a:r>
            <a:endParaRPr lang="en-US" sz="1600" b="1" dirty="0">
              <a:latin typeface="Calibri"/>
              <a:cs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3608" y="1055862"/>
            <a:ext cx="16781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/>
                <a:cs typeface="Calibri"/>
              </a:rPr>
              <a:t>Dependency DAG</a:t>
            </a:r>
            <a:endParaRPr lang="en-US" sz="1600" b="1" dirty="0">
              <a:latin typeface="Calibri"/>
              <a:cs typeface="Calibri"/>
            </a:endParaRPr>
          </a:p>
        </p:txBody>
      </p:sp>
      <p:sp>
        <p:nvSpPr>
          <p:cNvPr id="6" name="Striped Right Arrow 5"/>
          <p:cNvSpPr/>
          <p:nvPr/>
        </p:nvSpPr>
        <p:spPr bwMode="auto">
          <a:xfrm rot="5400000">
            <a:off x="2451879" y="2498127"/>
            <a:ext cx="933405" cy="374907"/>
          </a:xfrm>
          <a:prstGeom prst="stripedRightArrow">
            <a:avLst/>
          </a:prstGeom>
          <a:solidFill>
            <a:schemeClr val="accent2"/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200" dirty="0" smtClean="0">
                <a:solidFill>
                  <a:schemeClr val="bg1"/>
                </a:solidFill>
                <a:latin typeface="Calibri"/>
                <a:cs typeface="Calibri"/>
              </a:rPr>
              <a:t>Hash</a:t>
            </a:r>
            <a:endParaRPr lang="en-US" sz="12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0917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0106" y="1004219"/>
            <a:ext cx="2423092" cy="3242779"/>
          </a:xfrm>
        </p:spPr>
        <p:txBody>
          <a:bodyPr>
            <a:normAutofit/>
          </a:bodyPr>
          <a:lstStyle/>
          <a:p>
            <a:r>
              <a:rPr lang="en-US" dirty="0" smtClean="0"/>
              <a:t>Manage combinatorial build spaces</a:t>
            </a:r>
          </a:p>
          <a:p>
            <a:pPr lvl="1"/>
            <a:r>
              <a:rPr lang="en-US" dirty="0" smtClean="0"/>
              <a:t>Refer </a:t>
            </a:r>
            <a:r>
              <a:rPr lang="en-US" dirty="0" smtClean="0"/>
              <a:t>to any point in the </a:t>
            </a:r>
            <a:r>
              <a:rPr lang="en-US" dirty="0" smtClean="0"/>
              <a:t>space</a:t>
            </a:r>
          </a:p>
          <a:p>
            <a:pPr lvl="1"/>
            <a:r>
              <a:rPr lang="en-US" dirty="0"/>
              <a:t>Build any point in the </a:t>
            </a:r>
            <a:r>
              <a:rPr lang="en-US" dirty="0" smtClean="0"/>
              <a:t>space</a:t>
            </a:r>
            <a:endParaRPr lang="en-US" dirty="0" smtClean="0"/>
          </a:p>
          <a:p>
            <a:r>
              <a:rPr lang="en-US" dirty="0" smtClean="0"/>
              <a:t>Leverages a build recipe to complete the build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Spack</a:t>
            </a:r>
            <a:r>
              <a:rPr lang="en-US" dirty="0" smtClean="0"/>
              <a:t> parameterizes the build.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08211" y="1212955"/>
            <a:ext cx="5862918" cy="332398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C200FF"/>
                </a:solidFill>
                <a:latin typeface="Monaco"/>
              </a:rPr>
              <a:t>from</a:t>
            </a:r>
            <a:r>
              <a:rPr lang="en-US" sz="700" dirty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700" dirty="0" err="1">
                <a:solidFill>
                  <a:srgbClr val="000000"/>
                </a:solidFill>
                <a:latin typeface="Monaco"/>
              </a:rPr>
              <a:t>spack</a:t>
            </a:r>
            <a:r>
              <a:rPr lang="en-US" sz="700" dirty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700" dirty="0">
                <a:solidFill>
                  <a:srgbClr val="C200FF"/>
                </a:solidFill>
                <a:latin typeface="Monaco"/>
              </a:rPr>
              <a:t>import</a:t>
            </a:r>
            <a:r>
              <a:rPr lang="en-US" sz="700" dirty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700" dirty="0" smtClean="0">
                <a:solidFill>
                  <a:srgbClr val="000000"/>
                </a:solidFill>
                <a:latin typeface="Monaco"/>
              </a:rPr>
              <a:t>*</a:t>
            </a:r>
            <a:endParaRPr lang="en-US" sz="700" dirty="0">
              <a:solidFill>
                <a:srgbClr val="000000"/>
              </a:solidFill>
              <a:latin typeface="Monaco"/>
            </a:endParaRPr>
          </a:p>
          <a:p>
            <a:r>
              <a:rPr lang="en-US" sz="700" dirty="0">
                <a:solidFill>
                  <a:srgbClr val="C200FF"/>
                </a:solidFill>
                <a:latin typeface="Monaco"/>
              </a:rPr>
              <a:t>class</a:t>
            </a:r>
            <a:r>
              <a:rPr lang="en-US" sz="700" dirty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700" dirty="0" err="1">
                <a:solidFill>
                  <a:srgbClr val="2D961E"/>
                </a:solidFill>
                <a:latin typeface="Monaco"/>
              </a:rPr>
              <a:t>Dyninst</a:t>
            </a:r>
            <a:r>
              <a:rPr lang="en-US" sz="700" dirty="0">
                <a:solidFill>
                  <a:srgbClr val="000000"/>
                </a:solidFill>
                <a:latin typeface="Monaco"/>
              </a:rPr>
              <a:t>(Package):</a:t>
            </a:r>
          </a:p>
          <a:p>
            <a:r>
              <a:rPr lang="en-US" sz="700" dirty="0">
                <a:solidFill>
                  <a:srgbClr val="000000"/>
                </a:solidFill>
                <a:latin typeface="Monaco"/>
              </a:rPr>
              <a:t>    </a:t>
            </a:r>
            <a:r>
              <a:rPr lang="en-US" sz="700" dirty="0">
                <a:solidFill>
                  <a:srgbClr val="9D206F"/>
                </a:solidFill>
                <a:latin typeface="Monaco"/>
              </a:rPr>
              <a:t>"""API for dynamic binary instrumentation</a:t>
            </a:r>
            <a:r>
              <a:rPr lang="en-US" sz="700" dirty="0" smtClean="0">
                <a:solidFill>
                  <a:srgbClr val="9D206F"/>
                </a:solidFill>
                <a:latin typeface="Monaco"/>
              </a:rPr>
              <a:t>."””</a:t>
            </a:r>
            <a:endParaRPr lang="en-US" sz="700" dirty="0">
              <a:solidFill>
                <a:srgbClr val="000000"/>
              </a:solidFill>
              <a:latin typeface="Monaco"/>
            </a:endParaRPr>
          </a:p>
          <a:p>
            <a:r>
              <a:rPr lang="en-US" sz="700" dirty="0">
                <a:solidFill>
                  <a:srgbClr val="000000"/>
                </a:solidFill>
                <a:latin typeface="Monaco"/>
              </a:rPr>
              <a:t>    </a:t>
            </a:r>
            <a:r>
              <a:rPr lang="en-US" sz="700" dirty="0">
                <a:solidFill>
                  <a:srgbClr val="C1651C"/>
                </a:solidFill>
                <a:latin typeface="Monaco"/>
              </a:rPr>
              <a:t>homepage</a:t>
            </a:r>
            <a:r>
              <a:rPr lang="en-US" sz="700" dirty="0">
                <a:solidFill>
                  <a:srgbClr val="000000"/>
                </a:solidFill>
                <a:latin typeface="Monaco"/>
              </a:rPr>
              <a:t> = </a:t>
            </a:r>
            <a:r>
              <a:rPr lang="en-US" sz="700" dirty="0" smtClean="0">
                <a:solidFill>
                  <a:srgbClr val="9D206F"/>
                </a:solidFill>
                <a:latin typeface="Monaco"/>
              </a:rPr>
              <a:t>"https</a:t>
            </a:r>
            <a:r>
              <a:rPr lang="en-US" sz="700" dirty="0">
                <a:solidFill>
                  <a:srgbClr val="9D206F"/>
                </a:solidFill>
                <a:latin typeface="Monaco"/>
              </a:rPr>
              <a:t>://</a:t>
            </a:r>
            <a:r>
              <a:rPr lang="en-US" sz="700" dirty="0" err="1" smtClean="0">
                <a:solidFill>
                  <a:srgbClr val="9D206F"/>
                </a:solidFill>
                <a:latin typeface="Monaco"/>
              </a:rPr>
              <a:t>paradyn.org</a:t>
            </a:r>
            <a:r>
              <a:rPr lang="en-US" sz="700" dirty="0" smtClean="0">
                <a:solidFill>
                  <a:srgbClr val="9D206F"/>
                </a:solidFill>
                <a:latin typeface="Monaco"/>
              </a:rPr>
              <a:t>”</a:t>
            </a:r>
          </a:p>
          <a:p>
            <a:endParaRPr lang="en-US" sz="700" dirty="0">
              <a:solidFill>
                <a:srgbClr val="000000"/>
              </a:solidFill>
              <a:latin typeface="Monaco"/>
            </a:endParaRPr>
          </a:p>
          <a:p>
            <a:r>
              <a:rPr lang="fr-FR" sz="700" dirty="0">
                <a:solidFill>
                  <a:srgbClr val="000000"/>
                </a:solidFill>
                <a:latin typeface="Monaco"/>
              </a:rPr>
              <a:t>    version(</a:t>
            </a:r>
            <a:r>
              <a:rPr lang="fr-FR" sz="700" dirty="0">
                <a:solidFill>
                  <a:srgbClr val="9D206F"/>
                </a:solidFill>
                <a:latin typeface="Monaco"/>
              </a:rPr>
              <a:t>'8.2.1'</a:t>
            </a:r>
            <a:r>
              <a:rPr lang="fr-FR" sz="700" dirty="0">
                <a:solidFill>
                  <a:srgbClr val="000000"/>
                </a:solidFill>
                <a:latin typeface="Monaco"/>
              </a:rPr>
              <a:t>, </a:t>
            </a:r>
            <a:r>
              <a:rPr lang="fr-FR" sz="700" dirty="0">
                <a:solidFill>
                  <a:srgbClr val="9D206F"/>
                </a:solidFill>
                <a:latin typeface="Monaco"/>
              </a:rPr>
              <a:t>'</a:t>
            </a:r>
            <a:r>
              <a:rPr lang="fr-FR" sz="700" dirty="0" smtClean="0">
                <a:solidFill>
                  <a:srgbClr val="9D206F"/>
                </a:solidFill>
                <a:latin typeface="Monaco"/>
              </a:rPr>
              <a:t>abf60b7faabe7a2e’</a:t>
            </a:r>
            <a:r>
              <a:rPr lang="fr-FR" sz="700" dirty="0" smtClean="0">
                <a:solidFill>
                  <a:srgbClr val="000000"/>
                </a:solidFill>
                <a:latin typeface="Monaco"/>
              </a:rPr>
              <a:t>, url</a:t>
            </a:r>
            <a:r>
              <a:rPr lang="fr-FR" sz="700" dirty="0">
                <a:solidFill>
                  <a:srgbClr val="000000"/>
                </a:solidFill>
                <a:latin typeface="Monaco"/>
              </a:rPr>
              <a:t>=</a:t>
            </a:r>
            <a:r>
              <a:rPr lang="fr-FR" sz="700" dirty="0">
                <a:solidFill>
                  <a:srgbClr val="9D206F"/>
                </a:solidFill>
                <a:latin typeface="Monaco"/>
              </a:rPr>
              <a:t>"http://</a:t>
            </a:r>
            <a:r>
              <a:rPr lang="fr-FR" sz="700" dirty="0" err="1">
                <a:solidFill>
                  <a:srgbClr val="9D206F"/>
                </a:solidFill>
                <a:latin typeface="Monaco"/>
              </a:rPr>
              <a:t>www.paradyn.org</a:t>
            </a:r>
            <a:r>
              <a:rPr lang="fr-FR" sz="700" dirty="0">
                <a:solidFill>
                  <a:srgbClr val="9D206F"/>
                </a:solidFill>
                <a:latin typeface="Monaco"/>
              </a:rPr>
              <a:t>/release8.2/DyninstAPI-8.2.1.tgz"</a:t>
            </a:r>
            <a:r>
              <a:rPr lang="fr-FR" sz="700" dirty="0">
                <a:solidFill>
                  <a:srgbClr val="000000"/>
                </a:solidFill>
                <a:latin typeface="Monaco"/>
              </a:rPr>
              <a:t>)</a:t>
            </a:r>
          </a:p>
          <a:p>
            <a:r>
              <a:rPr lang="tr-TR" sz="700" dirty="0">
                <a:solidFill>
                  <a:srgbClr val="000000"/>
                </a:solidFill>
                <a:latin typeface="Monaco"/>
              </a:rPr>
              <a:t>    </a:t>
            </a:r>
            <a:r>
              <a:rPr lang="tr-TR" sz="700" dirty="0" err="1">
                <a:solidFill>
                  <a:srgbClr val="000000"/>
                </a:solidFill>
                <a:latin typeface="Monaco"/>
              </a:rPr>
              <a:t>version</a:t>
            </a:r>
            <a:r>
              <a:rPr lang="tr-TR" sz="700" dirty="0">
                <a:solidFill>
                  <a:srgbClr val="000000"/>
                </a:solidFill>
                <a:latin typeface="Monaco"/>
              </a:rPr>
              <a:t>(</a:t>
            </a:r>
            <a:r>
              <a:rPr lang="tr-TR" sz="700" dirty="0">
                <a:solidFill>
                  <a:srgbClr val="9D206F"/>
                </a:solidFill>
                <a:latin typeface="Monaco"/>
              </a:rPr>
              <a:t>'8.1.2'</a:t>
            </a:r>
            <a:r>
              <a:rPr lang="tr-TR" sz="700" dirty="0">
                <a:solidFill>
                  <a:srgbClr val="000000"/>
                </a:solidFill>
                <a:latin typeface="Monaco"/>
              </a:rPr>
              <a:t>, </a:t>
            </a:r>
            <a:r>
              <a:rPr lang="tr-TR" sz="700" dirty="0">
                <a:solidFill>
                  <a:srgbClr val="9D206F"/>
                </a:solidFill>
                <a:latin typeface="Monaco"/>
              </a:rPr>
              <a:t>'</a:t>
            </a:r>
            <a:r>
              <a:rPr lang="tr-TR" sz="700" dirty="0" smtClean="0">
                <a:solidFill>
                  <a:srgbClr val="9D206F"/>
                </a:solidFill>
                <a:latin typeface="Monaco"/>
              </a:rPr>
              <a:t>bf03b33375afa66f’</a:t>
            </a:r>
            <a:r>
              <a:rPr lang="tr-TR" sz="700" dirty="0" smtClean="0">
                <a:solidFill>
                  <a:srgbClr val="000000"/>
                </a:solidFill>
                <a:latin typeface="Monaco"/>
              </a:rPr>
              <a:t>, </a:t>
            </a:r>
            <a:r>
              <a:rPr lang="tr-TR" sz="700" dirty="0" err="1" smtClean="0">
                <a:solidFill>
                  <a:srgbClr val="000000"/>
                </a:solidFill>
                <a:latin typeface="Monaco"/>
              </a:rPr>
              <a:t>url</a:t>
            </a:r>
            <a:r>
              <a:rPr lang="tr-TR" sz="700" dirty="0" smtClean="0">
                <a:solidFill>
                  <a:srgbClr val="000000"/>
                </a:solidFill>
                <a:latin typeface="Monaco"/>
              </a:rPr>
              <a:t>=</a:t>
            </a:r>
            <a:r>
              <a:rPr lang="tr-TR" sz="700" dirty="0" smtClean="0">
                <a:solidFill>
                  <a:srgbClr val="9D206F"/>
                </a:solidFill>
                <a:latin typeface="Monaco"/>
              </a:rPr>
              <a:t>"http</a:t>
            </a:r>
            <a:r>
              <a:rPr lang="tr-TR" sz="700" dirty="0">
                <a:solidFill>
                  <a:srgbClr val="9D206F"/>
                </a:solidFill>
                <a:latin typeface="Monaco"/>
              </a:rPr>
              <a:t>://</a:t>
            </a:r>
            <a:r>
              <a:rPr lang="tr-TR" sz="700" dirty="0" err="1">
                <a:solidFill>
                  <a:srgbClr val="9D206F"/>
                </a:solidFill>
                <a:latin typeface="Monaco"/>
              </a:rPr>
              <a:t>www.paradyn.org</a:t>
            </a:r>
            <a:r>
              <a:rPr lang="tr-TR" sz="700" dirty="0">
                <a:solidFill>
                  <a:srgbClr val="9D206F"/>
                </a:solidFill>
                <a:latin typeface="Monaco"/>
              </a:rPr>
              <a:t>/release8.1.2/DyninstAPI-8.1.2.</a:t>
            </a:r>
            <a:r>
              <a:rPr lang="tr-TR" sz="700" dirty="0" smtClean="0">
                <a:solidFill>
                  <a:srgbClr val="9D206F"/>
                </a:solidFill>
                <a:latin typeface="Monaco"/>
              </a:rPr>
              <a:t>tgz"</a:t>
            </a:r>
            <a:r>
              <a:rPr lang="tr-TR" sz="700" dirty="0" smtClean="0">
                <a:solidFill>
                  <a:srgbClr val="000000"/>
                </a:solidFill>
                <a:latin typeface="Monaco"/>
              </a:rPr>
              <a:t>)</a:t>
            </a:r>
          </a:p>
          <a:p>
            <a:endParaRPr lang="tr-TR" sz="700" dirty="0">
              <a:solidFill>
                <a:srgbClr val="000000"/>
              </a:solidFill>
              <a:latin typeface="Monaco"/>
            </a:endParaRPr>
          </a:p>
          <a:p>
            <a:r>
              <a:rPr lang="tr-TR" sz="700" dirty="0">
                <a:solidFill>
                  <a:srgbClr val="000000"/>
                </a:solidFill>
                <a:latin typeface="Monaco"/>
              </a:rPr>
              <a:t>    </a:t>
            </a:r>
            <a:r>
              <a:rPr lang="tr-TR" sz="700" dirty="0" err="1">
                <a:solidFill>
                  <a:srgbClr val="000000"/>
                </a:solidFill>
                <a:latin typeface="Monaco"/>
              </a:rPr>
              <a:t>depends_on</a:t>
            </a:r>
            <a:r>
              <a:rPr lang="tr-TR" sz="700" dirty="0">
                <a:solidFill>
                  <a:srgbClr val="000000"/>
                </a:solidFill>
                <a:latin typeface="Monaco"/>
              </a:rPr>
              <a:t>(</a:t>
            </a:r>
            <a:r>
              <a:rPr lang="tr-TR" sz="700" dirty="0">
                <a:solidFill>
                  <a:srgbClr val="9D206F"/>
                </a:solidFill>
                <a:latin typeface="Monaco"/>
              </a:rPr>
              <a:t>"</a:t>
            </a:r>
            <a:r>
              <a:rPr lang="tr-TR" sz="700" dirty="0" err="1">
                <a:solidFill>
                  <a:srgbClr val="9D206F"/>
                </a:solidFill>
                <a:latin typeface="Monaco"/>
              </a:rPr>
              <a:t>libelf</a:t>
            </a:r>
            <a:r>
              <a:rPr lang="tr-TR" sz="700" dirty="0">
                <a:solidFill>
                  <a:srgbClr val="9D206F"/>
                </a:solidFill>
                <a:latin typeface="Monaco"/>
              </a:rPr>
              <a:t>"</a:t>
            </a:r>
            <a:r>
              <a:rPr lang="tr-TR" sz="700" dirty="0">
                <a:solidFill>
                  <a:srgbClr val="000000"/>
                </a:solidFill>
                <a:latin typeface="Monaco"/>
              </a:rPr>
              <a:t>)</a:t>
            </a:r>
          </a:p>
          <a:p>
            <a:r>
              <a:rPr lang="tr-TR" sz="700" dirty="0">
                <a:solidFill>
                  <a:srgbClr val="000000"/>
                </a:solidFill>
                <a:latin typeface="Monaco"/>
              </a:rPr>
              <a:t>    </a:t>
            </a:r>
            <a:r>
              <a:rPr lang="tr-TR" sz="700" dirty="0" err="1">
                <a:solidFill>
                  <a:srgbClr val="000000"/>
                </a:solidFill>
                <a:latin typeface="Monaco"/>
              </a:rPr>
              <a:t>depends_on</a:t>
            </a:r>
            <a:r>
              <a:rPr lang="tr-TR" sz="700" dirty="0">
                <a:solidFill>
                  <a:srgbClr val="000000"/>
                </a:solidFill>
                <a:latin typeface="Monaco"/>
              </a:rPr>
              <a:t>(</a:t>
            </a:r>
            <a:r>
              <a:rPr lang="tr-TR" sz="700" dirty="0">
                <a:solidFill>
                  <a:srgbClr val="9D206F"/>
                </a:solidFill>
                <a:latin typeface="Monaco"/>
              </a:rPr>
              <a:t>"</a:t>
            </a:r>
            <a:r>
              <a:rPr lang="tr-TR" sz="700" dirty="0" err="1">
                <a:solidFill>
                  <a:srgbClr val="9D206F"/>
                </a:solidFill>
                <a:latin typeface="Monaco"/>
              </a:rPr>
              <a:t>libdwarf</a:t>
            </a:r>
            <a:r>
              <a:rPr lang="tr-TR" sz="700" dirty="0">
                <a:solidFill>
                  <a:srgbClr val="9D206F"/>
                </a:solidFill>
                <a:latin typeface="Monaco"/>
              </a:rPr>
              <a:t>"</a:t>
            </a:r>
            <a:r>
              <a:rPr lang="tr-TR" sz="700" dirty="0">
                <a:solidFill>
                  <a:srgbClr val="000000"/>
                </a:solidFill>
                <a:latin typeface="Monaco"/>
              </a:rPr>
              <a:t>)</a:t>
            </a:r>
          </a:p>
          <a:p>
            <a:r>
              <a:rPr lang="nl-NL" sz="700" dirty="0">
                <a:solidFill>
                  <a:srgbClr val="000000"/>
                </a:solidFill>
                <a:latin typeface="Monaco"/>
              </a:rPr>
              <a:t>    </a:t>
            </a:r>
            <a:r>
              <a:rPr lang="nl-NL" sz="700" dirty="0" err="1">
                <a:solidFill>
                  <a:srgbClr val="000000"/>
                </a:solidFill>
                <a:latin typeface="Monaco"/>
              </a:rPr>
              <a:t>depends_on</a:t>
            </a:r>
            <a:r>
              <a:rPr lang="nl-NL" sz="700" dirty="0" smtClean="0">
                <a:solidFill>
                  <a:srgbClr val="000000"/>
                </a:solidFill>
                <a:latin typeface="Monaco"/>
              </a:rPr>
              <a:t>(</a:t>
            </a:r>
            <a:r>
              <a:rPr lang="nl-NL" sz="700" dirty="0" smtClean="0">
                <a:solidFill>
                  <a:srgbClr val="9D206F"/>
                </a:solidFill>
                <a:latin typeface="Monaco"/>
              </a:rPr>
              <a:t>"boost</a:t>
            </a:r>
            <a:r>
              <a:rPr lang="nl-NL" sz="700" dirty="0">
                <a:solidFill>
                  <a:srgbClr val="9D206F"/>
                </a:solidFill>
                <a:latin typeface="Monaco"/>
              </a:rPr>
              <a:t>@1.42</a:t>
            </a:r>
            <a:r>
              <a:rPr lang="nl-NL" sz="700" dirty="0" smtClean="0">
                <a:solidFill>
                  <a:srgbClr val="9D206F"/>
                </a:solidFill>
                <a:latin typeface="Monaco"/>
              </a:rPr>
              <a:t>:"</a:t>
            </a:r>
            <a:r>
              <a:rPr lang="nl-NL" sz="700" dirty="0" smtClean="0">
                <a:solidFill>
                  <a:srgbClr val="000000"/>
                </a:solidFill>
                <a:latin typeface="Monaco"/>
              </a:rPr>
              <a:t>)</a:t>
            </a:r>
          </a:p>
          <a:p>
            <a:endParaRPr lang="en-US" sz="700" dirty="0" smtClean="0">
              <a:solidFill>
                <a:srgbClr val="C200FF"/>
              </a:solidFill>
              <a:latin typeface="Monaco"/>
            </a:endParaRPr>
          </a:p>
          <a:p>
            <a:r>
              <a:rPr lang="en-US" sz="700" dirty="0" smtClean="0">
                <a:solidFill>
                  <a:srgbClr val="C200FF"/>
                </a:solidFill>
                <a:latin typeface="Monaco"/>
              </a:rPr>
              <a:t>    </a:t>
            </a:r>
            <a:r>
              <a:rPr lang="en-US" sz="700" dirty="0" err="1" smtClean="0">
                <a:solidFill>
                  <a:srgbClr val="C200FF"/>
                </a:solidFill>
                <a:latin typeface="Monaco"/>
              </a:rPr>
              <a:t>def</a:t>
            </a:r>
            <a:r>
              <a:rPr lang="en-US" sz="700" dirty="0" smtClean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700" dirty="0">
                <a:solidFill>
                  <a:srgbClr val="4A00FF"/>
                </a:solidFill>
                <a:latin typeface="Monaco"/>
              </a:rPr>
              <a:t>install</a:t>
            </a:r>
            <a:r>
              <a:rPr lang="en-US" sz="700" dirty="0">
                <a:solidFill>
                  <a:srgbClr val="000000"/>
                </a:solidFill>
                <a:latin typeface="Monaco"/>
              </a:rPr>
              <a:t>(</a:t>
            </a:r>
            <a:r>
              <a:rPr lang="en-US" sz="700" dirty="0">
                <a:solidFill>
                  <a:srgbClr val="C200FF"/>
                </a:solidFill>
                <a:latin typeface="Monaco"/>
              </a:rPr>
              <a:t>self</a:t>
            </a:r>
            <a:r>
              <a:rPr lang="en-US" sz="700" dirty="0">
                <a:solidFill>
                  <a:srgbClr val="000000"/>
                </a:solidFill>
                <a:latin typeface="Monaco"/>
              </a:rPr>
              <a:t>, spec, prefix):</a:t>
            </a:r>
          </a:p>
          <a:p>
            <a:r>
              <a:rPr lang="en-US" sz="700" dirty="0">
                <a:solidFill>
                  <a:srgbClr val="000000"/>
                </a:solidFill>
                <a:latin typeface="Monaco"/>
              </a:rPr>
              <a:t>        </a:t>
            </a:r>
            <a:r>
              <a:rPr lang="en-US" sz="700" dirty="0" err="1">
                <a:solidFill>
                  <a:srgbClr val="C1651C"/>
                </a:solidFill>
                <a:latin typeface="Monaco"/>
              </a:rPr>
              <a:t>libelf</a:t>
            </a:r>
            <a:r>
              <a:rPr lang="en-US" sz="700" dirty="0">
                <a:solidFill>
                  <a:srgbClr val="000000"/>
                </a:solidFill>
                <a:latin typeface="Monaco"/>
              </a:rPr>
              <a:t> = spec[</a:t>
            </a:r>
            <a:r>
              <a:rPr lang="en-US" sz="700" dirty="0">
                <a:solidFill>
                  <a:srgbClr val="9D206F"/>
                </a:solidFill>
                <a:latin typeface="Monaco"/>
              </a:rPr>
              <a:t>'</a:t>
            </a:r>
            <a:r>
              <a:rPr lang="en-US" sz="700" dirty="0" err="1">
                <a:solidFill>
                  <a:srgbClr val="9D206F"/>
                </a:solidFill>
                <a:latin typeface="Monaco"/>
              </a:rPr>
              <a:t>libelf</a:t>
            </a:r>
            <a:r>
              <a:rPr lang="en-US" sz="700" dirty="0">
                <a:solidFill>
                  <a:srgbClr val="9D206F"/>
                </a:solidFill>
                <a:latin typeface="Monaco"/>
              </a:rPr>
              <a:t>'</a:t>
            </a:r>
            <a:r>
              <a:rPr lang="en-US" sz="700" dirty="0">
                <a:solidFill>
                  <a:srgbClr val="000000"/>
                </a:solidFill>
                <a:latin typeface="Monaco"/>
              </a:rPr>
              <a:t>].prefix</a:t>
            </a:r>
          </a:p>
          <a:p>
            <a:r>
              <a:rPr lang="en-US" sz="700" dirty="0">
                <a:solidFill>
                  <a:srgbClr val="000000"/>
                </a:solidFill>
                <a:latin typeface="Monaco"/>
              </a:rPr>
              <a:t>        </a:t>
            </a:r>
            <a:r>
              <a:rPr lang="en-US" sz="700" dirty="0" err="1">
                <a:solidFill>
                  <a:srgbClr val="C1651C"/>
                </a:solidFill>
                <a:latin typeface="Monaco"/>
              </a:rPr>
              <a:t>libdwarf</a:t>
            </a:r>
            <a:r>
              <a:rPr lang="en-US" sz="700" dirty="0">
                <a:solidFill>
                  <a:srgbClr val="000000"/>
                </a:solidFill>
                <a:latin typeface="Monaco"/>
              </a:rPr>
              <a:t> = spec[</a:t>
            </a:r>
            <a:r>
              <a:rPr lang="en-US" sz="700" dirty="0">
                <a:solidFill>
                  <a:srgbClr val="9D206F"/>
                </a:solidFill>
                <a:latin typeface="Monaco"/>
              </a:rPr>
              <a:t>'</a:t>
            </a:r>
            <a:r>
              <a:rPr lang="en-US" sz="700" dirty="0" err="1">
                <a:solidFill>
                  <a:srgbClr val="9D206F"/>
                </a:solidFill>
                <a:latin typeface="Monaco"/>
              </a:rPr>
              <a:t>libdwarf</a:t>
            </a:r>
            <a:r>
              <a:rPr lang="en-US" sz="700" dirty="0">
                <a:solidFill>
                  <a:srgbClr val="9D206F"/>
                </a:solidFill>
                <a:latin typeface="Monaco"/>
              </a:rPr>
              <a:t>'</a:t>
            </a:r>
            <a:r>
              <a:rPr lang="en-US" sz="700" dirty="0">
                <a:solidFill>
                  <a:srgbClr val="000000"/>
                </a:solidFill>
                <a:latin typeface="Monaco"/>
              </a:rPr>
              <a:t>].prefix</a:t>
            </a:r>
          </a:p>
          <a:p>
            <a:endParaRPr lang="en-US" sz="700" dirty="0">
              <a:solidFill>
                <a:srgbClr val="000000"/>
              </a:solidFill>
              <a:latin typeface="Monaco"/>
            </a:endParaRPr>
          </a:p>
          <a:p>
            <a:r>
              <a:rPr lang="en-US" sz="700" dirty="0">
                <a:solidFill>
                  <a:srgbClr val="000000"/>
                </a:solidFill>
                <a:latin typeface="Monaco"/>
              </a:rPr>
              <a:t>        </a:t>
            </a:r>
            <a:r>
              <a:rPr lang="en-US" sz="700" dirty="0">
                <a:solidFill>
                  <a:srgbClr val="C200FF"/>
                </a:solidFill>
                <a:latin typeface="Monaco"/>
              </a:rPr>
              <a:t>with</a:t>
            </a:r>
            <a:r>
              <a:rPr lang="en-US" sz="700" dirty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700" dirty="0" err="1">
                <a:solidFill>
                  <a:srgbClr val="000000"/>
                </a:solidFill>
                <a:latin typeface="Monaco"/>
              </a:rPr>
              <a:t>working_dir</a:t>
            </a:r>
            <a:r>
              <a:rPr lang="en-US" sz="700" dirty="0">
                <a:solidFill>
                  <a:srgbClr val="000000"/>
                </a:solidFill>
                <a:latin typeface="Monaco"/>
              </a:rPr>
              <a:t>(</a:t>
            </a:r>
            <a:r>
              <a:rPr lang="en-US" sz="700" dirty="0">
                <a:solidFill>
                  <a:srgbClr val="9D206F"/>
                </a:solidFill>
                <a:latin typeface="Monaco"/>
              </a:rPr>
              <a:t>'</a:t>
            </a:r>
            <a:r>
              <a:rPr lang="en-US" sz="700" dirty="0" err="1">
                <a:solidFill>
                  <a:srgbClr val="9D206F"/>
                </a:solidFill>
                <a:latin typeface="Monaco"/>
              </a:rPr>
              <a:t>spack</a:t>
            </a:r>
            <a:r>
              <a:rPr lang="en-US" sz="700" dirty="0">
                <a:solidFill>
                  <a:srgbClr val="9D206F"/>
                </a:solidFill>
                <a:latin typeface="Monaco"/>
              </a:rPr>
              <a:t>-build'</a:t>
            </a:r>
            <a:r>
              <a:rPr lang="en-US" sz="700" dirty="0">
                <a:solidFill>
                  <a:srgbClr val="000000"/>
                </a:solidFill>
                <a:latin typeface="Monaco"/>
              </a:rPr>
              <a:t>, create=</a:t>
            </a:r>
            <a:r>
              <a:rPr lang="en-US" sz="700" dirty="0">
                <a:solidFill>
                  <a:srgbClr val="2C9290"/>
                </a:solidFill>
                <a:latin typeface="Monaco"/>
              </a:rPr>
              <a:t>True</a:t>
            </a:r>
            <a:r>
              <a:rPr lang="en-US" sz="700" dirty="0">
                <a:solidFill>
                  <a:srgbClr val="000000"/>
                </a:solidFill>
                <a:latin typeface="Monaco"/>
              </a:rPr>
              <a:t>):</a:t>
            </a:r>
          </a:p>
          <a:p>
            <a:r>
              <a:rPr lang="tr-TR" sz="700" dirty="0">
                <a:solidFill>
                  <a:srgbClr val="000000"/>
                </a:solidFill>
                <a:latin typeface="Monaco"/>
              </a:rPr>
              <a:t>            </a:t>
            </a:r>
            <a:r>
              <a:rPr lang="tr-TR" sz="700" dirty="0" err="1">
                <a:solidFill>
                  <a:srgbClr val="000000"/>
                </a:solidFill>
                <a:latin typeface="Monaco"/>
              </a:rPr>
              <a:t>cmake</a:t>
            </a:r>
            <a:r>
              <a:rPr lang="tr-TR" sz="700" dirty="0">
                <a:solidFill>
                  <a:srgbClr val="000000"/>
                </a:solidFill>
                <a:latin typeface="Monaco"/>
              </a:rPr>
              <a:t>(</a:t>
            </a:r>
            <a:r>
              <a:rPr lang="tr-TR" sz="700" dirty="0">
                <a:solidFill>
                  <a:srgbClr val="9D206F"/>
                </a:solidFill>
                <a:latin typeface="Monaco"/>
              </a:rPr>
              <a:t>'..'</a:t>
            </a:r>
            <a:r>
              <a:rPr lang="tr-TR" sz="700" dirty="0">
                <a:solidFill>
                  <a:srgbClr val="000000"/>
                </a:solidFill>
                <a:latin typeface="Monaco"/>
              </a:rPr>
              <a:t>,</a:t>
            </a:r>
          </a:p>
          <a:p>
            <a:r>
              <a:rPr lang="tr-TR" sz="700" dirty="0">
                <a:solidFill>
                  <a:srgbClr val="000000"/>
                </a:solidFill>
                <a:latin typeface="Monaco"/>
              </a:rPr>
              <a:t>                  </a:t>
            </a:r>
            <a:r>
              <a:rPr lang="tr-TR" sz="700" dirty="0">
                <a:solidFill>
                  <a:srgbClr val="9D206F"/>
                </a:solidFill>
                <a:latin typeface="Monaco"/>
              </a:rPr>
              <a:t>'-</a:t>
            </a:r>
            <a:r>
              <a:rPr lang="tr-TR" sz="700" dirty="0" err="1">
                <a:solidFill>
                  <a:srgbClr val="9D206F"/>
                </a:solidFill>
                <a:latin typeface="Monaco"/>
              </a:rPr>
              <a:t>DBoost_INCLUDE_DIR</a:t>
            </a:r>
            <a:r>
              <a:rPr lang="tr-TR" sz="700" dirty="0">
                <a:solidFill>
                  <a:srgbClr val="9D206F"/>
                </a:solidFill>
                <a:latin typeface="Monaco"/>
              </a:rPr>
              <a:t>=%s'</a:t>
            </a:r>
            <a:r>
              <a:rPr lang="tr-TR" sz="700" dirty="0">
                <a:solidFill>
                  <a:srgbClr val="000000"/>
                </a:solidFill>
                <a:latin typeface="Monaco"/>
              </a:rPr>
              <a:t> % </a:t>
            </a:r>
            <a:r>
              <a:rPr lang="tr-TR" sz="700" dirty="0" err="1">
                <a:solidFill>
                  <a:srgbClr val="000000"/>
                </a:solidFill>
                <a:latin typeface="Monaco"/>
              </a:rPr>
              <a:t>spec</a:t>
            </a:r>
            <a:r>
              <a:rPr lang="tr-TR" sz="700" dirty="0">
                <a:solidFill>
                  <a:srgbClr val="000000"/>
                </a:solidFill>
                <a:latin typeface="Monaco"/>
              </a:rPr>
              <a:t>[</a:t>
            </a:r>
            <a:r>
              <a:rPr lang="tr-TR" sz="700" dirty="0">
                <a:solidFill>
                  <a:srgbClr val="9D206F"/>
                </a:solidFill>
                <a:latin typeface="Monaco"/>
              </a:rPr>
              <a:t>'</a:t>
            </a:r>
            <a:r>
              <a:rPr lang="tr-TR" sz="700" dirty="0" err="1">
                <a:solidFill>
                  <a:srgbClr val="9D206F"/>
                </a:solidFill>
                <a:latin typeface="Monaco"/>
              </a:rPr>
              <a:t>boost</a:t>
            </a:r>
            <a:r>
              <a:rPr lang="tr-TR" sz="700" dirty="0">
                <a:solidFill>
                  <a:srgbClr val="9D206F"/>
                </a:solidFill>
                <a:latin typeface="Monaco"/>
              </a:rPr>
              <a:t>'</a:t>
            </a:r>
            <a:r>
              <a:rPr lang="tr-TR" sz="700" dirty="0">
                <a:solidFill>
                  <a:srgbClr val="000000"/>
                </a:solidFill>
                <a:latin typeface="Monaco"/>
              </a:rPr>
              <a:t>].</a:t>
            </a:r>
            <a:r>
              <a:rPr lang="tr-TR" sz="700" dirty="0" err="1">
                <a:solidFill>
                  <a:srgbClr val="000000"/>
                </a:solidFill>
                <a:latin typeface="Monaco"/>
              </a:rPr>
              <a:t>prefix.include</a:t>
            </a:r>
            <a:r>
              <a:rPr lang="tr-TR" sz="700" dirty="0">
                <a:solidFill>
                  <a:srgbClr val="000000"/>
                </a:solidFill>
                <a:latin typeface="Monaco"/>
              </a:rPr>
              <a:t>,</a:t>
            </a:r>
          </a:p>
          <a:p>
            <a:r>
              <a:rPr lang="nl-NL" sz="700" dirty="0">
                <a:solidFill>
                  <a:srgbClr val="000000"/>
                </a:solidFill>
                <a:latin typeface="Monaco"/>
              </a:rPr>
              <a:t>                  </a:t>
            </a:r>
            <a:r>
              <a:rPr lang="nl-NL" sz="700" dirty="0">
                <a:solidFill>
                  <a:srgbClr val="9D206F"/>
                </a:solidFill>
                <a:latin typeface="Monaco"/>
              </a:rPr>
              <a:t>'-</a:t>
            </a:r>
            <a:r>
              <a:rPr lang="nl-NL" sz="700" dirty="0" err="1">
                <a:solidFill>
                  <a:srgbClr val="9D206F"/>
                </a:solidFill>
                <a:latin typeface="Monaco"/>
              </a:rPr>
              <a:t>DBoost_LIBRARY_DIR</a:t>
            </a:r>
            <a:r>
              <a:rPr lang="nl-NL" sz="700" dirty="0">
                <a:solidFill>
                  <a:srgbClr val="9D206F"/>
                </a:solidFill>
                <a:latin typeface="Monaco"/>
              </a:rPr>
              <a:t>=%s'</a:t>
            </a:r>
            <a:r>
              <a:rPr lang="nl-NL" sz="700" dirty="0">
                <a:solidFill>
                  <a:srgbClr val="000000"/>
                </a:solidFill>
                <a:latin typeface="Monaco"/>
              </a:rPr>
              <a:t> % </a:t>
            </a:r>
            <a:r>
              <a:rPr lang="nl-NL" sz="700" dirty="0" err="1">
                <a:solidFill>
                  <a:srgbClr val="000000"/>
                </a:solidFill>
                <a:latin typeface="Monaco"/>
              </a:rPr>
              <a:t>spec</a:t>
            </a:r>
            <a:r>
              <a:rPr lang="nl-NL" sz="700" dirty="0">
                <a:solidFill>
                  <a:srgbClr val="000000"/>
                </a:solidFill>
                <a:latin typeface="Monaco"/>
              </a:rPr>
              <a:t>[</a:t>
            </a:r>
            <a:r>
              <a:rPr lang="nl-NL" sz="700" dirty="0">
                <a:solidFill>
                  <a:srgbClr val="9D206F"/>
                </a:solidFill>
                <a:latin typeface="Monaco"/>
              </a:rPr>
              <a:t>'boost'</a:t>
            </a:r>
            <a:r>
              <a:rPr lang="nl-NL" sz="700" dirty="0">
                <a:solidFill>
                  <a:srgbClr val="000000"/>
                </a:solidFill>
                <a:latin typeface="Monaco"/>
              </a:rPr>
              <a:t>].</a:t>
            </a:r>
            <a:r>
              <a:rPr lang="nl-NL" sz="700" dirty="0" err="1">
                <a:solidFill>
                  <a:srgbClr val="000000"/>
                </a:solidFill>
                <a:latin typeface="Monaco"/>
              </a:rPr>
              <a:t>prefix.lib</a:t>
            </a:r>
            <a:r>
              <a:rPr lang="nl-NL" sz="700" dirty="0">
                <a:solidFill>
                  <a:srgbClr val="000000"/>
                </a:solidFill>
                <a:latin typeface="Monaco"/>
              </a:rPr>
              <a:t>,</a:t>
            </a:r>
          </a:p>
          <a:p>
            <a:r>
              <a:rPr lang="nl-NL" sz="700" dirty="0">
                <a:solidFill>
                  <a:srgbClr val="000000"/>
                </a:solidFill>
                <a:latin typeface="Monaco"/>
              </a:rPr>
              <a:t>                  </a:t>
            </a:r>
            <a:r>
              <a:rPr lang="nl-NL" sz="700" dirty="0">
                <a:solidFill>
                  <a:srgbClr val="9D206F"/>
                </a:solidFill>
                <a:latin typeface="Monaco"/>
              </a:rPr>
              <a:t>'-</a:t>
            </a:r>
            <a:r>
              <a:rPr lang="nl-NL" sz="700" dirty="0" err="1">
                <a:solidFill>
                  <a:srgbClr val="9D206F"/>
                </a:solidFill>
                <a:latin typeface="Monaco"/>
              </a:rPr>
              <a:t>DBoost_NO_SYSTEM_PATHS</a:t>
            </a:r>
            <a:r>
              <a:rPr lang="nl-NL" sz="700" dirty="0">
                <a:solidFill>
                  <a:srgbClr val="9D206F"/>
                </a:solidFill>
                <a:latin typeface="Monaco"/>
              </a:rPr>
              <a:t>=</a:t>
            </a:r>
            <a:r>
              <a:rPr lang="nl-NL" sz="700" dirty="0" smtClean="0">
                <a:solidFill>
                  <a:srgbClr val="9D206F"/>
                </a:solidFill>
                <a:latin typeface="Monaco"/>
              </a:rPr>
              <a:t>TRUE’</a:t>
            </a:r>
            <a:endParaRPr lang="nl-NL" sz="700" dirty="0">
              <a:solidFill>
                <a:srgbClr val="000000"/>
              </a:solidFill>
              <a:latin typeface="Monaco"/>
            </a:endParaRPr>
          </a:p>
          <a:p>
            <a:r>
              <a:rPr lang="nl-NL" sz="700" dirty="0" smtClean="0">
                <a:solidFill>
                  <a:srgbClr val="000000"/>
                </a:solidFill>
                <a:latin typeface="Monaco"/>
              </a:rPr>
              <a:t>                 </a:t>
            </a:r>
            <a:r>
              <a:rPr lang="sv-SE" sz="700" dirty="0" smtClean="0">
                <a:solidFill>
                  <a:srgbClr val="000000"/>
                </a:solidFill>
                <a:latin typeface="Monaco"/>
              </a:rPr>
              <a:t> </a:t>
            </a:r>
            <a:r>
              <a:rPr lang="sv-SE" sz="700" dirty="0">
                <a:solidFill>
                  <a:srgbClr val="000000"/>
                </a:solidFill>
                <a:latin typeface="Monaco"/>
              </a:rPr>
              <a:t>*</a:t>
            </a:r>
            <a:r>
              <a:rPr lang="sv-SE" sz="700" dirty="0" err="1">
                <a:solidFill>
                  <a:srgbClr val="000000"/>
                </a:solidFill>
                <a:latin typeface="Monaco"/>
              </a:rPr>
              <a:t>std_cmake_args</a:t>
            </a:r>
            <a:r>
              <a:rPr lang="sv-SE" sz="700" dirty="0">
                <a:solidFill>
                  <a:srgbClr val="000000"/>
                </a:solidFill>
                <a:latin typeface="Monaco"/>
              </a:rPr>
              <a:t>)</a:t>
            </a:r>
          </a:p>
          <a:p>
            <a:r>
              <a:rPr lang="nl-NL" sz="700" dirty="0">
                <a:solidFill>
                  <a:srgbClr val="000000"/>
                </a:solidFill>
                <a:latin typeface="Monaco"/>
              </a:rPr>
              <a:t>            make()</a:t>
            </a:r>
          </a:p>
          <a:p>
            <a:r>
              <a:rPr lang="nl-NL" sz="700" dirty="0">
                <a:solidFill>
                  <a:srgbClr val="000000"/>
                </a:solidFill>
                <a:latin typeface="Monaco"/>
              </a:rPr>
              <a:t>            make(</a:t>
            </a:r>
            <a:r>
              <a:rPr lang="nl-NL" sz="700" dirty="0">
                <a:solidFill>
                  <a:srgbClr val="9D206F"/>
                </a:solidFill>
                <a:latin typeface="Monaco"/>
              </a:rPr>
              <a:t>"</a:t>
            </a:r>
            <a:r>
              <a:rPr lang="nl-NL" sz="700" dirty="0" err="1">
                <a:solidFill>
                  <a:srgbClr val="9D206F"/>
                </a:solidFill>
                <a:latin typeface="Monaco"/>
              </a:rPr>
              <a:t>install</a:t>
            </a:r>
            <a:r>
              <a:rPr lang="nl-NL" sz="700" dirty="0">
                <a:solidFill>
                  <a:srgbClr val="9D206F"/>
                </a:solidFill>
                <a:latin typeface="Monaco"/>
              </a:rPr>
              <a:t>"</a:t>
            </a:r>
            <a:r>
              <a:rPr lang="nl-NL" sz="700" dirty="0">
                <a:solidFill>
                  <a:srgbClr val="000000"/>
                </a:solidFill>
                <a:latin typeface="Monaco"/>
              </a:rPr>
              <a:t>)</a:t>
            </a:r>
          </a:p>
          <a:p>
            <a:endParaRPr lang="nl-NL" sz="700" dirty="0">
              <a:solidFill>
                <a:srgbClr val="000000"/>
              </a:solidFill>
              <a:latin typeface="Monaco"/>
            </a:endParaRPr>
          </a:p>
          <a:p>
            <a:r>
              <a:rPr lang="en-US" sz="700" dirty="0" smtClean="0">
                <a:solidFill>
                  <a:srgbClr val="2D961E"/>
                </a:solidFill>
                <a:latin typeface="Monaco"/>
              </a:rPr>
              <a:t>    @</a:t>
            </a:r>
            <a:r>
              <a:rPr lang="en-US" sz="700" dirty="0">
                <a:solidFill>
                  <a:srgbClr val="2D961E"/>
                </a:solidFill>
                <a:latin typeface="Monaco"/>
              </a:rPr>
              <a:t>when</a:t>
            </a:r>
            <a:r>
              <a:rPr lang="en-US" sz="700" dirty="0">
                <a:solidFill>
                  <a:srgbClr val="000000"/>
                </a:solidFill>
                <a:latin typeface="Monaco"/>
              </a:rPr>
              <a:t>(</a:t>
            </a:r>
            <a:r>
              <a:rPr lang="en-US" sz="700" dirty="0">
                <a:solidFill>
                  <a:srgbClr val="9D206F"/>
                </a:solidFill>
                <a:latin typeface="Monaco"/>
              </a:rPr>
              <a:t>'@:8.1'</a:t>
            </a:r>
            <a:r>
              <a:rPr lang="en-US" sz="700" dirty="0">
                <a:solidFill>
                  <a:srgbClr val="000000"/>
                </a:solidFill>
                <a:latin typeface="Monaco"/>
              </a:rPr>
              <a:t>)</a:t>
            </a:r>
          </a:p>
          <a:p>
            <a:r>
              <a:rPr lang="en-US" sz="700" dirty="0">
                <a:solidFill>
                  <a:srgbClr val="000000"/>
                </a:solidFill>
                <a:latin typeface="Monaco"/>
              </a:rPr>
              <a:t>    </a:t>
            </a:r>
            <a:r>
              <a:rPr lang="en-US" sz="700" dirty="0" err="1">
                <a:solidFill>
                  <a:srgbClr val="C200FF"/>
                </a:solidFill>
                <a:latin typeface="Monaco"/>
              </a:rPr>
              <a:t>def</a:t>
            </a:r>
            <a:r>
              <a:rPr lang="en-US" sz="700" dirty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700" dirty="0">
                <a:solidFill>
                  <a:srgbClr val="4A00FF"/>
                </a:solidFill>
                <a:latin typeface="Monaco"/>
              </a:rPr>
              <a:t>install</a:t>
            </a:r>
            <a:r>
              <a:rPr lang="en-US" sz="700" dirty="0">
                <a:solidFill>
                  <a:srgbClr val="000000"/>
                </a:solidFill>
                <a:latin typeface="Monaco"/>
              </a:rPr>
              <a:t>(</a:t>
            </a:r>
            <a:r>
              <a:rPr lang="en-US" sz="700" dirty="0">
                <a:solidFill>
                  <a:srgbClr val="C200FF"/>
                </a:solidFill>
                <a:latin typeface="Monaco"/>
              </a:rPr>
              <a:t>self</a:t>
            </a:r>
            <a:r>
              <a:rPr lang="en-US" sz="700" dirty="0">
                <a:solidFill>
                  <a:srgbClr val="000000"/>
                </a:solidFill>
                <a:latin typeface="Monaco"/>
              </a:rPr>
              <a:t>, spec, prefix):</a:t>
            </a:r>
          </a:p>
          <a:p>
            <a:r>
              <a:rPr lang="en-US" sz="700" dirty="0">
                <a:solidFill>
                  <a:srgbClr val="000000"/>
                </a:solidFill>
                <a:latin typeface="Monaco"/>
              </a:rPr>
              <a:t>        configure(</a:t>
            </a:r>
            <a:r>
              <a:rPr lang="en-US" sz="700" dirty="0">
                <a:solidFill>
                  <a:srgbClr val="9D206F"/>
                </a:solidFill>
                <a:latin typeface="Monaco"/>
              </a:rPr>
              <a:t>"--prefix="</a:t>
            </a:r>
            <a:r>
              <a:rPr lang="en-US" sz="700" dirty="0">
                <a:solidFill>
                  <a:srgbClr val="000000"/>
                </a:solidFill>
                <a:latin typeface="Monaco"/>
              </a:rPr>
              <a:t> + prefix)</a:t>
            </a:r>
          </a:p>
          <a:p>
            <a:r>
              <a:rPr lang="nl-NL" sz="700" dirty="0">
                <a:solidFill>
                  <a:srgbClr val="000000"/>
                </a:solidFill>
                <a:latin typeface="Monaco"/>
              </a:rPr>
              <a:t>        make()</a:t>
            </a:r>
          </a:p>
          <a:p>
            <a:r>
              <a:rPr lang="nl-NL" sz="700" dirty="0">
                <a:solidFill>
                  <a:srgbClr val="000000"/>
                </a:solidFill>
                <a:latin typeface="Monaco"/>
              </a:rPr>
              <a:t>        make(</a:t>
            </a:r>
            <a:r>
              <a:rPr lang="nl-NL" sz="700" dirty="0">
                <a:solidFill>
                  <a:srgbClr val="9D206F"/>
                </a:solidFill>
                <a:latin typeface="Monaco"/>
              </a:rPr>
              <a:t>"</a:t>
            </a:r>
            <a:r>
              <a:rPr lang="nl-NL" sz="700" dirty="0" err="1">
                <a:solidFill>
                  <a:srgbClr val="9D206F"/>
                </a:solidFill>
                <a:latin typeface="Monaco"/>
              </a:rPr>
              <a:t>install</a:t>
            </a:r>
            <a:r>
              <a:rPr lang="nl-NL" sz="700" dirty="0">
                <a:solidFill>
                  <a:srgbClr val="9D206F"/>
                </a:solidFill>
                <a:latin typeface="Monaco"/>
              </a:rPr>
              <a:t>"</a:t>
            </a:r>
            <a:r>
              <a:rPr lang="nl-NL" sz="700" dirty="0">
                <a:solidFill>
                  <a:srgbClr val="000000"/>
                </a:solidFill>
                <a:latin typeface="Monaco"/>
              </a:rPr>
              <a:t>)</a:t>
            </a:r>
            <a:endParaRPr lang="en-US" sz="700" kern="1200" dirty="0"/>
          </a:p>
        </p:txBody>
      </p:sp>
    </p:spTree>
    <p:extLst>
      <p:ext uri="{BB962C8B-B14F-4D97-AF65-F5344CB8AC3E}">
        <p14:creationId xmlns:p14="http://schemas.microsoft.com/office/powerpoint/2010/main" val="4062747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87689"/>
            <a:ext cx="8229600" cy="1555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Each expression is a </a:t>
            </a:r>
            <a:r>
              <a:rPr lang="en-US" b="1" i="1" dirty="0"/>
              <a:t>spec </a:t>
            </a:r>
            <a:r>
              <a:rPr lang="en-US" dirty="0"/>
              <a:t>for a particular configuration</a:t>
            </a:r>
          </a:p>
          <a:p>
            <a:pPr lvl="1"/>
            <a:r>
              <a:rPr lang="en-US" dirty="0"/>
              <a:t>Each clause adds a constraint to the spec</a:t>
            </a:r>
          </a:p>
          <a:p>
            <a:pPr lvl="1"/>
            <a:r>
              <a:rPr lang="en-US" dirty="0"/>
              <a:t>Constraints are optional – specify only what you need.</a:t>
            </a:r>
          </a:p>
          <a:p>
            <a:pPr lvl="1"/>
            <a:r>
              <a:rPr lang="en-US" dirty="0"/>
              <a:t>Customize install on the command line</a:t>
            </a:r>
            <a:r>
              <a:rPr lang="en-US" dirty="0" smtClean="0"/>
              <a:t>!</a:t>
            </a:r>
            <a:endParaRPr lang="en-US" dirty="0"/>
          </a:p>
          <a:p>
            <a:r>
              <a:rPr lang="en-US" dirty="0" smtClean="0"/>
              <a:t>Spec syntax is recursive</a:t>
            </a:r>
            <a:endParaRPr lang="en-US" dirty="0"/>
          </a:p>
          <a:p>
            <a:pPr lvl="1"/>
            <a:r>
              <a:rPr lang="en-US" dirty="0" smtClean="0"/>
              <a:t>Full </a:t>
            </a:r>
            <a:r>
              <a:rPr lang="en-US" dirty="0" smtClean="0"/>
              <a:t>control over </a:t>
            </a:r>
            <a:r>
              <a:rPr lang="en-US" dirty="0" smtClean="0"/>
              <a:t>the combinatorial build space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Spack</a:t>
            </a:r>
            <a:r>
              <a:rPr lang="en-US" dirty="0"/>
              <a:t> provides a </a:t>
            </a:r>
            <a:r>
              <a:rPr lang="en-US" i="1" dirty="0"/>
              <a:t>spec </a:t>
            </a:r>
            <a:r>
              <a:rPr lang="en-US" dirty="0"/>
              <a:t>syntax to describe customized </a:t>
            </a:r>
            <a:r>
              <a:rPr lang="en-US" dirty="0" smtClean="0"/>
              <a:t>DAG </a:t>
            </a:r>
            <a:r>
              <a:rPr lang="en-US" dirty="0" smtClean="0"/>
              <a:t>configurations.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7192" y="1085026"/>
            <a:ext cx="8083623" cy="1855893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lIns="274320" tIns="91440" rIns="274320" bIns="9144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b="1" dirty="0" smtClean="0">
                <a:solidFill>
                  <a:srgbClr val="000000"/>
                </a:solidFill>
                <a:latin typeface="Menlo Regular"/>
                <a:cs typeface="Menlo Regular"/>
              </a:rPr>
              <a:t>$ </a:t>
            </a:r>
            <a:r>
              <a:rPr lang="en-US" sz="1200" b="1" dirty="0" err="1" smtClean="0">
                <a:solidFill>
                  <a:srgbClr val="000000"/>
                </a:solidFill>
                <a:latin typeface="Menlo Regular"/>
                <a:cs typeface="Menlo Regular"/>
              </a:rPr>
              <a:t>spack</a:t>
            </a:r>
            <a:r>
              <a:rPr lang="en-US" sz="1200" b="1" dirty="0" smtClean="0">
                <a:solidFill>
                  <a:srgbClr val="000000"/>
                </a:solidFill>
                <a:latin typeface="Menlo Regular"/>
                <a:cs typeface="Menlo Regular"/>
              </a:rPr>
              <a:t> install </a:t>
            </a:r>
            <a:r>
              <a:rPr lang="en-US" sz="1200" b="1" dirty="0" err="1" smtClean="0">
                <a:solidFill>
                  <a:srgbClr val="000000"/>
                </a:solidFill>
                <a:latin typeface="Menlo Regular"/>
                <a:cs typeface="Menlo Regular"/>
              </a:rPr>
              <a:t>mpileaks</a:t>
            </a:r>
            <a:r>
              <a:rPr lang="en-US" sz="1200" b="1" dirty="0" smtClean="0">
                <a:solidFill>
                  <a:srgbClr val="000000"/>
                </a:solidFill>
                <a:latin typeface="Menlo Regular"/>
                <a:cs typeface="Menlo Regular"/>
              </a:rPr>
              <a:t>                             </a:t>
            </a:r>
            <a:r>
              <a:rPr lang="en-US" sz="1200" b="1" dirty="0" smtClean="0">
                <a:solidFill>
                  <a:schemeClr val="accent2"/>
                </a:solidFill>
                <a:latin typeface="Menlo Regular"/>
                <a:cs typeface="Menlo Regular"/>
              </a:rPr>
              <a:t>unconstrained</a:t>
            </a:r>
            <a:endParaRPr lang="en-US" sz="1200" b="1" dirty="0" smtClean="0">
              <a:solidFill>
                <a:srgbClr val="000000"/>
              </a:solidFill>
              <a:latin typeface="Menlo Regular"/>
              <a:cs typeface="Menlo Regular"/>
            </a:endParaRPr>
          </a:p>
          <a:p>
            <a:pPr>
              <a:lnSpc>
                <a:spcPct val="130000"/>
              </a:lnSpc>
            </a:pPr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Menlo Regular"/>
                <a:cs typeface="Menlo Regular"/>
              </a:rPr>
              <a:t>$</a:t>
            </a:r>
            <a:r>
              <a:rPr lang="en-US" sz="1200" b="1" dirty="0" smtClean="0">
                <a:latin typeface="Menlo Regular"/>
                <a:cs typeface="Menlo Regular"/>
              </a:rPr>
              <a:t> </a:t>
            </a:r>
            <a:r>
              <a:rPr lang="en-US" sz="1200" b="1" dirty="0" err="1">
                <a:latin typeface="Menlo Regular"/>
                <a:cs typeface="Menlo Regular"/>
              </a:rPr>
              <a:t>spack</a:t>
            </a:r>
            <a:r>
              <a:rPr lang="en-US" sz="1200" b="1" dirty="0">
                <a:latin typeface="Menlo Regular"/>
                <a:cs typeface="Menlo Regular"/>
              </a:rPr>
              <a:t> install </a:t>
            </a:r>
            <a:r>
              <a:rPr lang="en-US" sz="1200" b="1" dirty="0">
                <a:solidFill>
                  <a:srgbClr val="000000"/>
                </a:solidFill>
                <a:latin typeface="Menlo Regular"/>
                <a:cs typeface="Menlo Regular"/>
              </a:rPr>
              <a:t>mpileaks</a:t>
            </a:r>
            <a:r>
              <a:rPr lang="en-US" sz="1200" b="1" dirty="0" smtClean="0">
                <a:solidFill>
                  <a:srgbClr val="009DD9"/>
                </a:solidFill>
                <a:latin typeface="Menlo Regular"/>
                <a:cs typeface="Menlo Regular"/>
              </a:rPr>
              <a:t>@</a:t>
            </a:r>
            <a:r>
              <a:rPr lang="en-US" sz="1200" b="1" dirty="0">
                <a:solidFill>
                  <a:srgbClr val="009DD9"/>
                </a:solidFill>
                <a:latin typeface="Menlo Regular"/>
                <a:cs typeface="Menlo Regular"/>
              </a:rPr>
              <a:t>3.3</a:t>
            </a:r>
            <a:r>
              <a:rPr lang="en-US" sz="1200" b="1" dirty="0">
                <a:latin typeface="Menlo Regular"/>
                <a:cs typeface="Menlo Regular"/>
              </a:rPr>
              <a:t>                  </a:t>
            </a:r>
            <a:r>
              <a:rPr lang="en-US" sz="1200" b="1" dirty="0" smtClean="0">
                <a:latin typeface="Menlo Regular"/>
                <a:cs typeface="Menlo Regular"/>
              </a:rPr>
              <a:t>       </a:t>
            </a:r>
            <a:r>
              <a:rPr lang="en-US" sz="1200" b="1" dirty="0" smtClean="0">
                <a:solidFill>
                  <a:srgbClr val="C0504D"/>
                </a:solidFill>
                <a:latin typeface="Menlo Regular"/>
                <a:cs typeface="Menlo Regular"/>
              </a:rPr>
              <a:t>@ custom version</a:t>
            </a:r>
            <a:endParaRPr lang="en-US" sz="1200" dirty="0">
              <a:latin typeface="Menlo Regular"/>
              <a:cs typeface="Menlo Regular"/>
            </a:endParaRPr>
          </a:p>
          <a:p>
            <a:pPr>
              <a:lnSpc>
                <a:spcPct val="130000"/>
              </a:lnSpc>
            </a:pPr>
            <a:r>
              <a:rPr lang="en-US" sz="1200" b="1" dirty="0" smtClean="0">
                <a:solidFill>
                  <a:srgbClr val="03495C"/>
                </a:solidFill>
                <a:latin typeface="Menlo Regular"/>
                <a:cs typeface="Menlo Regular"/>
              </a:rPr>
              <a:t>$</a:t>
            </a:r>
            <a:r>
              <a:rPr lang="en-US" sz="1200" b="1" dirty="0" smtClean="0">
                <a:latin typeface="Menlo Regular"/>
                <a:cs typeface="Menlo Regular"/>
              </a:rPr>
              <a:t> </a:t>
            </a:r>
            <a:r>
              <a:rPr lang="en-US" sz="1200" b="1" dirty="0" err="1">
                <a:latin typeface="Menlo Regular"/>
                <a:cs typeface="Menlo Regular"/>
              </a:rPr>
              <a:t>spack</a:t>
            </a:r>
            <a:r>
              <a:rPr lang="en-US" sz="1200" b="1" dirty="0">
                <a:latin typeface="Menlo Regular"/>
                <a:cs typeface="Menlo Regular"/>
              </a:rPr>
              <a:t> install </a:t>
            </a:r>
            <a:r>
              <a:rPr lang="en-US" sz="1200" b="1" dirty="0">
                <a:solidFill>
                  <a:srgbClr val="000000"/>
                </a:solidFill>
                <a:latin typeface="Menlo Regular"/>
                <a:cs typeface="Menlo Regular"/>
              </a:rPr>
              <a:t>mpileaks</a:t>
            </a:r>
            <a:r>
              <a:rPr lang="en-US" sz="1200" b="1" dirty="0" smtClean="0">
                <a:solidFill>
                  <a:srgbClr val="009DD9"/>
                </a:solidFill>
                <a:latin typeface="Menlo Regular"/>
                <a:cs typeface="Menlo Regular"/>
              </a:rPr>
              <a:t>@</a:t>
            </a:r>
            <a:r>
              <a:rPr lang="en-US" sz="1200" b="1" dirty="0">
                <a:solidFill>
                  <a:srgbClr val="009DD9"/>
                </a:solidFill>
                <a:latin typeface="Menlo Regular"/>
                <a:cs typeface="Menlo Regular"/>
              </a:rPr>
              <a:t>3.3</a:t>
            </a:r>
            <a:r>
              <a:rPr lang="en-US" sz="1200" b="1" dirty="0">
                <a:latin typeface="Menlo Regular"/>
                <a:cs typeface="Menlo Regular"/>
              </a:rPr>
              <a:t> </a:t>
            </a:r>
            <a:r>
              <a:rPr lang="en-US" sz="1200" b="1" dirty="0" smtClean="0">
                <a:solidFill>
                  <a:srgbClr val="D31A17"/>
                </a:solidFill>
                <a:latin typeface="Menlo Regular"/>
                <a:cs typeface="Menlo Regular"/>
              </a:rPr>
              <a:t>%</a:t>
            </a:r>
            <a:r>
              <a:rPr lang="en-US" sz="1200" b="1" dirty="0">
                <a:solidFill>
                  <a:srgbClr val="D31A17"/>
                </a:solidFill>
                <a:latin typeface="Menlo Regular"/>
                <a:cs typeface="Menlo Regular"/>
              </a:rPr>
              <a:t>gcc@</a:t>
            </a:r>
            <a:r>
              <a:rPr lang="en-US" sz="1200" b="1" dirty="0" smtClean="0">
                <a:solidFill>
                  <a:srgbClr val="D31A17"/>
                </a:solidFill>
                <a:latin typeface="Menlo Regular"/>
                <a:cs typeface="Menlo Regular"/>
              </a:rPr>
              <a:t>4.7.3</a:t>
            </a:r>
            <a:r>
              <a:rPr lang="en-US" sz="1200" b="1" dirty="0" smtClean="0">
                <a:latin typeface="Menlo Regular"/>
                <a:cs typeface="Menlo Regular"/>
              </a:rPr>
              <a:t>        </a:t>
            </a:r>
            <a:r>
              <a:rPr lang="en-US" sz="1200" b="1" dirty="0" smtClean="0">
                <a:solidFill>
                  <a:srgbClr val="C0504D"/>
                </a:solidFill>
                <a:latin typeface="Menlo Regular"/>
                <a:cs typeface="Menlo Regular"/>
              </a:rPr>
              <a:t>      % custom compiler</a:t>
            </a:r>
            <a:endParaRPr lang="en-US" sz="1200" dirty="0">
              <a:latin typeface="Menlo Regular"/>
              <a:cs typeface="Menlo Regular"/>
            </a:endParaRPr>
          </a:p>
          <a:p>
            <a:pPr>
              <a:lnSpc>
                <a:spcPct val="130000"/>
              </a:lnSpc>
            </a:pPr>
            <a:r>
              <a:rPr lang="en-US" sz="1200" b="1" dirty="0" smtClean="0">
                <a:solidFill>
                  <a:srgbClr val="03495C"/>
                </a:solidFill>
                <a:latin typeface="Menlo Regular"/>
                <a:cs typeface="Menlo Regular"/>
              </a:rPr>
              <a:t>$</a:t>
            </a:r>
            <a:r>
              <a:rPr lang="en-US" sz="1200" b="1" dirty="0" smtClean="0">
                <a:latin typeface="Menlo Regular"/>
                <a:cs typeface="Menlo Regular"/>
              </a:rPr>
              <a:t> </a:t>
            </a:r>
            <a:r>
              <a:rPr lang="en-US" sz="1200" b="1" dirty="0" err="1">
                <a:latin typeface="Menlo Regular"/>
                <a:cs typeface="Menlo Regular"/>
              </a:rPr>
              <a:t>spack</a:t>
            </a:r>
            <a:r>
              <a:rPr lang="en-US" sz="1200" b="1" dirty="0">
                <a:latin typeface="Menlo Regular"/>
                <a:cs typeface="Menlo Regular"/>
              </a:rPr>
              <a:t> install </a:t>
            </a:r>
            <a:r>
              <a:rPr lang="en-US" sz="1200" b="1" dirty="0">
                <a:solidFill>
                  <a:srgbClr val="000000"/>
                </a:solidFill>
                <a:latin typeface="Menlo Regular"/>
                <a:cs typeface="Menlo Regular"/>
              </a:rPr>
              <a:t>mpileaks</a:t>
            </a:r>
            <a:r>
              <a:rPr lang="en-US" sz="1200" b="1" dirty="0" smtClean="0">
                <a:solidFill>
                  <a:srgbClr val="009DD9"/>
                </a:solidFill>
                <a:latin typeface="Menlo Regular"/>
                <a:cs typeface="Menlo Regular"/>
              </a:rPr>
              <a:t>@3.3</a:t>
            </a:r>
            <a:r>
              <a:rPr lang="en-US" sz="1200" b="1" dirty="0" smtClean="0">
                <a:latin typeface="Menlo Regular"/>
                <a:cs typeface="Menlo Regular"/>
              </a:rPr>
              <a:t> </a:t>
            </a:r>
            <a:r>
              <a:rPr lang="en-US" sz="1200" b="1" dirty="0">
                <a:solidFill>
                  <a:srgbClr val="D31A17"/>
                </a:solidFill>
                <a:latin typeface="Menlo Regular"/>
                <a:cs typeface="Menlo Regular"/>
              </a:rPr>
              <a:t>%gcc@4.7.3</a:t>
            </a:r>
            <a:r>
              <a:rPr lang="en-US" sz="1200" b="1" dirty="0">
                <a:latin typeface="Menlo Regular"/>
                <a:cs typeface="Menlo Regular"/>
              </a:rPr>
              <a:t> </a:t>
            </a:r>
            <a:r>
              <a:rPr lang="en-US" sz="1200" b="1" dirty="0" smtClean="0">
                <a:solidFill>
                  <a:srgbClr val="008000"/>
                </a:solidFill>
                <a:latin typeface="Menlo Regular"/>
                <a:cs typeface="Menlo Regular"/>
              </a:rPr>
              <a:t>+threads     </a:t>
            </a:r>
            <a:r>
              <a:rPr lang="en-US" sz="1200" b="1" dirty="0" smtClean="0">
                <a:solidFill>
                  <a:srgbClr val="C0504D"/>
                </a:solidFill>
                <a:latin typeface="Menlo Regular"/>
                <a:cs typeface="Menlo Regular"/>
              </a:rPr>
              <a:t>+/- build option</a:t>
            </a:r>
            <a:endParaRPr lang="en-US" sz="1200" dirty="0">
              <a:latin typeface="Menlo Regular"/>
              <a:cs typeface="Menlo Regular"/>
            </a:endParaRPr>
          </a:p>
          <a:p>
            <a:pPr>
              <a:lnSpc>
                <a:spcPct val="130000"/>
              </a:lnSpc>
            </a:pPr>
            <a:r>
              <a:rPr lang="en-US" sz="1200" b="1" dirty="0" smtClean="0">
                <a:solidFill>
                  <a:srgbClr val="03495C"/>
                </a:solidFill>
                <a:latin typeface="Menlo Regular"/>
                <a:cs typeface="Menlo Regular"/>
              </a:rPr>
              <a:t>$</a:t>
            </a:r>
            <a:r>
              <a:rPr lang="en-US" sz="1200" b="1" dirty="0" smtClean="0">
                <a:latin typeface="Menlo Regular"/>
                <a:cs typeface="Menlo Regular"/>
              </a:rPr>
              <a:t> </a:t>
            </a:r>
            <a:r>
              <a:rPr lang="en-US" sz="1200" b="1" dirty="0" err="1">
                <a:latin typeface="Menlo Regular"/>
                <a:cs typeface="Menlo Regular"/>
              </a:rPr>
              <a:t>spack</a:t>
            </a:r>
            <a:r>
              <a:rPr lang="en-US" sz="1200" b="1" dirty="0">
                <a:latin typeface="Menlo Regular"/>
                <a:cs typeface="Menlo Regular"/>
              </a:rPr>
              <a:t> install </a:t>
            </a:r>
            <a:r>
              <a:rPr lang="en-US" sz="1200" b="1" dirty="0">
                <a:solidFill>
                  <a:srgbClr val="000000"/>
                </a:solidFill>
                <a:latin typeface="Menlo Regular"/>
                <a:cs typeface="Menlo Regular"/>
              </a:rPr>
              <a:t>mpileaks</a:t>
            </a:r>
            <a:r>
              <a:rPr lang="en-US" sz="1200" b="1" dirty="0" smtClean="0">
                <a:solidFill>
                  <a:srgbClr val="009DD9"/>
                </a:solidFill>
                <a:latin typeface="Menlo Regular"/>
                <a:cs typeface="Menlo Regular"/>
              </a:rPr>
              <a:t>@3.3</a:t>
            </a:r>
            <a:r>
              <a:rPr lang="en-US" sz="1200" b="1" dirty="0" smtClean="0">
                <a:latin typeface="Menlo Regular"/>
                <a:cs typeface="Menlo Regular"/>
              </a:rPr>
              <a:t> </a:t>
            </a:r>
            <a:r>
              <a:rPr lang="en-US" sz="1200" b="1" dirty="0" err="1" smtClean="0">
                <a:solidFill>
                  <a:srgbClr val="660066"/>
                </a:solidFill>
                <a:latin typeface="Menlo Regular"/>
                <a:cs typeface="Menlo Regular"/>
              </a:rPr>
              <a:t>cppflags</a:t>
            </a:r>
            <a:r>
              <a:rPr lang="en-US" sz="1200" b="1" dirty="0" smtClean="0">
                <a:solidFill>
                  <a:srgbClr val="660066"/>
                </a:solidFill>
                <a:latin typeface="Menlo Regular"/>
                <a:cs typeface="Menlo Regular"/>
              </a:rPr>
              <a:t>=\”-O3\” </a:t>
            </a:r>
            <a:r>
              <a:rPr lang="en-US" sz="1200" b="1" dirty="0">
                <a:latin typeface="Menlo Regular"/>
                <a:cs typeface="Menlo Regular"/>
              </a:rPr>
              <a:t> </a:t>
            </a:r>
            <a:r>
              <a:rPr lang="en-US" sz="1200" b="1" dirty="0" smtClean="0">
                <a:latin typeface="Menlo Regular"/>
                <a:cs typeface="Menlo Regular"/>
              </a:rPr>
              <a:t>      </a:t>
            </a:r>
            <a:r>
              <a:rPr lang="en-US" sz="1200" b="1" dirty="0" smtClean="0">
                <a:solidFill>
                  <a:srgbClr val="C0504D"/>
                </a:solidFill>
                <a:latin typeface="Menlo Regular"/>
                <a:cs typeface="Menlo Regular"/>
              </a:rPr>
              <a:t>setting compiler flags</a:t>
            </a:r>
            <a:endParaRPr lang="en-US" sz="1200" dirty="0">
              <a:latin typeface="Menlo Regular"/>
              <a:cs typeface="Menlo Regular"/>
            </a:endParaRPr>
          </a:p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03495C"/>
                </a:solidFill>
                <a:latin typeface="Menlo Regular"/>
                <a:cs typeface="Menlo Regular"/>
              </a:rPr>
              <a:t>$</a:t>
            </a:r>
            <a:r>
              <a:rPr lang="en-US" sz="1200" b="1" dirty="0">
                <a:latin typeface="Menlo Regular"/>
                <a:cs typeface="Menlo Regular"/>
              </a:rPr>
              <a:t> </a:t>
            </a:r>
            <a:r>
              <a:rPr lang="en-US" sz="1200" b="1" dirty="0" err="1">
                <a:latin typeface="Menlo Regular"/>
                <a:cs typeface="Menlo Regular"/>
              </a:rPr>
              <a:t>spack</a:t>
            </a:r>
            <a:r>
              <a:rPr lang="en-US" sz="1200" b="1" dirty="0">
                <a:latin typeface="Menlo Regular"/>
                <a:cs typeface="Menlo Regular"/>
              </a:rPr>
              <a:t> install </a:t>
            </a:r>
            <a:r>
              <a:rPr lang="en-US" sz="1200" b="1" dirty="0">
                <a:solidFill>
                  <a:srgbClr val="000000"/>
                </a:solidFill>
                <a:latin typeface="Menlo Regular"/>
                <a:cs typeface="Menlo Regular"/>
              </a:rPr>
              <a:t>mpileaks</a:t>
            </a:r>
            <a:r>
              <a:rPr lang="en-US" sz="1200" b="1" dirty="0">
                <a:solidFill>
                  <a:srgbClr val="009DD9"/>
                </a:solidFill>
                <a:latin typeface="Menlo Regular"/>
                <a:cs typeface="Menlo Regular"/>
              </a:rPr>
              <a:t>@3.3</a:t>
            </a:r>
            <a:r>
              <a:rPr lang="en-US" sz="1200" b="1" dirty="0">
                <a:latin typeface="Menlo Regular"/>
                <a:cs typeface="Menlo Regular"/>
              </a:rPr>
              <a:t> </a:t>
            </a:r>
            <a:r>
              <a:rPr lang="en-US" sz="1200" b="1" dirty="0" err="1">
                <a:solidFill>
                  <a:schemeClr val="accent6">
                    <a:lumMod val="75000"/>
                  </a:schemeClr>
                </a:solidFill>
                <a:latin typeface="Menlo Regular"/>
                <a:cs typeface="Menlo Regular"/>
              </a:rPr>
              <a:t>os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Menlo Regular"/>
                <a:cs typeface="Menlo Regular"/>
              </a:rPr>
              <a:t>=CNL10 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Menlo Regular"/>
                <a:cs typeface="Menlo Regular"/>
              </a:rPr>
              <a:t>target=</a:t>
            </a:r>
            <a:r>
              <a:rPr lang="en-US" sz="1200" b="1" dirty="0" err="1" smtClean="0">
                <a:solidFill>
                  <a:schemeClr val="accent6">
                    <a:lumMod val="75000"/>
                  </a:schemeClr>
                </a:solidFill>
                <a:latin typeface="Menlo Regular"/>
                <a:cs typeface="Menlo Regular"/>
              </a:rPr>
              <a:t>haswell</a:t>
            </a:r>
            <a:r>
              <a:rPr lang="en-US" sz="1200" b="1" dirty="0" smtClean="0">
                <a:latin typeface="Menlo Regular"/>
                <a:cs typeface="Menlo Regular"/>
              </a:rPr>
              <a:t> </a:t>
            </a:r>
            <a:r>
              <a:rPr lang="en-US" sz="1200" b="1" dirty="0" smtClean="0">
                <a:solidFill>
                  <a:srgbClr val="C0504D"/>
                </a:solidFill>
                <a:latin typeface="Menlo Regular"/>
                <a:cs typeface="Menlo Regular"/>
              </a:rPr>
              <a:t>setting target for X-compile</a:t>
            </a:r>
            <a:endParaRPr lang="en-US" sz="1200" b="1" dirty="0">
              <a:latin typeface="Menlo Regular"/>
              <a:cs typeface="Menlo Regular"/>
            </a:endParaRPr>
          </a:p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03495C"/>
                </a:solidFill>
                <a:latin typeface="Menlo Regular"/>
                <a:cs typeface="Menlo Regular"/>
              </a:rPr>
              <a:t>$</a:t>
            </a:r>
            <a:r>
              <a:rPr lang="en-US" sz="1200" b="1" dirty="0">
                <a:latin typeface="Menlo Regular"/>
                <a:cs typeface="Menlo Regular"/>
              </a:rPr>
              <a:t> </a:t>
            </a:r>
            <a:r>
              <a:rPr lang="en-US" sz="1200" b="1" dirty="0" err="1">
                <a:latin typeface="Menlo Regular"/>
                <a:cs typeface="Menlo Regular"/>
              </a:rPr>
              <a:t>spack</a:t>
            </a:r>
            <a:r>
              <a:rPr lang="en-US" sz="1200" b="1" dirty="0">
                <a:latin typeface="Menlo Regular"/>
                <a:cs typeface="Menlo Regular"/>
              </a:rPr>
              <a:t> install </a:t>
            </a:r>
            <a:r>
              <a:rPr lang="en-US" sz="1200" b="1" dirty="0">
                <a:solidFill>
                  <a:srgbClr val="000000"/>
                </a:solidFill>
                <a:latin typeface="Menlo Regular"/>
                <a:cs typeface="Menlo Regular"/>
              </a:rPr>
              <a:t>mpileaks</a:t>
            </a:r>
            <a:r>
              <a:rPr lang="en-US" sz="1200" b="1" dirty="0">
                <a:solidFill>
                  <a:srgbClr val="009DD9"/>
                </a:solidFill>
                <a:latin typeface="Menlo Regular"/>
                <a:cs typeface="Menlo Regular"/>
              </a:rPr>
              <a:t>@3.3</a:t>
            </a:r>
            <a:r>
              <a:rPr lang="en-US" sz="1200" b="1" dirty="0">
                <a:latin typeface="Menlo Regular"/>
                <a:cs typeface="Menlo Regular"/>
              </a:rPr>
              <a:t> </a:t>
            </a:r>
            <a:r>
              <a:rPr lang="en-US" sz="1200" b="1" dirty="0" smtClean="0">
                <a:latin typeface="Menlo Regular"/>
                <a:cs typeface="Menlo Regular"/>
              </a:rPr>
              <a:t>^mpich</a:t>
            </a:r>
            <a:r>
              <a:rPr lang="en-US" sz="1200" b="1" dirty="0" smtClean="0">
                <a:solidFill>
                  <a:srgbClr val="009DD9"/>
                </a:solidFill>
                <a:latin typeface="Menlo Regular"/>
                <a:cs typeface="Menlo Regular"/>
              </a:rPr>
              <a:t>@3.2</a:t>
            </a:r>
            <a:r>
              <a:rPr lang="en-US" sz="1200" b="1" dirty="0" smtClean="0">
                <a:solidFill>
                  <a:srgbClr val="660066"/>
                </a:solidFill>
                <a:latin typeface="Menlo Regular"/>
                <a:cs typeface="Menlo Regular"/>
              </a:rPr>
              <a:t> </a:t>
            </a:r>
            <a:r>
              <a:rPr lang="en-US" sz="1200" b="1" dirty="0">
                <a:solidFill>
                  <a:srgbClr val="D31A17"/>
                </a:solidFill>
                <a:latin typeface="Menlo Regular"/>
                <a:cs typeface="Menlo Regular"/>
              </a:rPr>
              <a:t>%gcc</a:t>
            </a:r>
            <a:r>
              <a:rPr lang="en-US" sz="1200" b="1" dirty="0" smtClean="0">
                <a:solidFill>
                  <a:srgbClr val="D31A17"/>
                </a:solidFill>
                <a:latin typeface="Menlo Regular"/>
                <a:cs typeface="Menlo Regular"/>
              </a:rPr>
              <a:t>@4.9.3</a:t>
            </a:r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  <a:latin typeface="Menlo Regular"/>
                <a:cs typeface="Menlo Regular"/>
              </a:rPr>
              <a:t>   </a:t>
            </a:r>
            <a:r>
              <a:rPr lang="en-US" sz="1200" b="1" dirty="0" smtClean="0">
                <a:solidFill>
                  <a:srgbClr val="C0504D"/>
                </a:solidFill>
                <a:latin typeface="Menlo Regular"/>
                <a:cs typeface="Menlo Regular"/>
              </a:rPr>
              <a:t>^ dependency information</a:t>
            </a:r>
            <a:endParaRPr lang="en-US" sz="1200" b="1" dirty="0">
              <a:latin typeface="Menlo Regular"/>
              <a:cs typeface="Menl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422794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81143"/>
            <a:ext cx="4113180" cy="3680167"/>
          </a:xfrm>
        </p:spPr>
        <p:txBody>
          <a:bodyPr>
            <a:normAutofit/>
          </a:bodyPr>
          <a:lstStyle/>
          <a:p>
            <a:r>
              <a:rPr lang="en-US" dirty="0" smtClean="0"/>
              <a:t>The full build space is to large to manage in a multi-user context</a:t>
            </a:r>
          </a:p>
          <a:p>
            <a:pPr lvl="1"/>
            <a:r>
              <a:rPr lang="en-US" dirty="0" err="1" smtClean="0"/>
              <a:t>Spack</a:t>
            </a:r>
            <a:r>
              <a:rPr lang="en-US" dirty="0" smtClean="0"/>
              <a:t> treats every possible change as a dimension of the build space because it is conservative about ABI compatibility </a:t>
            </a:r>
          </a:p>
          <a:p>
            <a:r>
              <a:rPr lang="en-US" dirty="0" smtClean="0"/>
              <a:t>Need upgrade-in-place capabilities </a:t>
            </a:r>
          </a:p>
          <a:p>
            <a:pPr lvl="1"/>
            <a:r>
              <a:rPr lang="en-US" dirty="0" smtClean="0"/>
              <a:t>We don’t want users to have to rebuild for every possible update</a:t>
            </a:r>
          </a:p>
          <a:p>
            <a:r>
              <a:rPr lang="en-US" dirty="0" smtClean="0"/>
              <a:t>For a particular package, many of the possible dimensions may be irrelevant</a:t>
            </a:r>
          </a:p>
          <a:p>
            <a:pPr lvl="1"/>
            <a:r>
              <a:rPr lang="en-US" dirty="0" smtClean="0"/>
              <a:t>Requires expert knowledge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Users cannot navigate a fully combinatorial install space easily.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595450" y="1969689"/>
            <a:ext cx="2232094" cy="40424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050" dirty="0" smtClean="0">
                <a:solidFill>
                  <a:srgbClr val="000000"/>
                </a:solidFill>
                <a:latin typeface="Arial"/>
              </a:rPr>
              <a:t>@0.8.13</a:t>
            </a:r>
            <a:endParaRPr lang="en-US" sz="105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5599228" y="3226886"/>
            <a:ext cx="2218156" cy="41365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54864" tIns="91440" numCol="1" rtlCol="0" anchor="ctr">
            <a:noAutofit/>
          </a:bodyPr>
          <a:lstStyle>
            <a:lvl1pPr marL="400050" indent="-280988" algn="l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D5097"/>
              </a:buClr>
              <a:buSzPct val="90000"/>
              <a:buFont typeface="Wingdings" charset="2"/>
              <a:buChar char="§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73050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90000"/>
              <a:buFont typeface="Arial"/>
              <a:buChar char="•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85850" indent="-401638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90000"/>
              <a:buFont typeface="Lucida Grande"/>
              <a:buChar char="—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14450" indent="-242888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Lucida Grande"/>
              <a:buChar char="–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242888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Font typeface="Arial"/>
              <a:buChar char="•"/>
              <a:defRPr kumimoji="0" lang="en-US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062" indent="0" algn="ctr">
              <a:buFont typeface="Wingdings" charset="2"/>
              <a:buNone/>
            </a:pPr>
            <a:r>
              <a:rPr lang="en-US" sz="1050" dirty="0" smtClean="0">
                <a:solidFill>
                  <a:prstClr val="black"/>
                </a:solidFill>
                <a:latin typeface="Arial"/>
              </a:rPr>
              <a:t>target=x86_64</a:t>
            </a:r>
            <a:endParaRPr lang="en-US" sz="1050" dirty="0" smtClea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5597890" y="1554220"/>
            <a:ext cx="2232347" cy="41198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54864" tIns="91440" numCol="1" rtlCol="0" anchor="ctr">
            <a:noAutofit/>
          </a:bodyPr>
          <a:lstStyle>
            <a:lvl1pPr marL="400050" indent="-280988" algn="l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D5097"/>
              </a:buClr>
              <a:buSzPct val="90000"/>
              <a:buFont typeface="Wingdings" charset="2"/>
              <a:buChar char="§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73050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90000"/>
              <a:buFont typeface="Arial"/>
              <a:buChar char="•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85850" indent="-401638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90000"/>
              <a:buFont typeface="Lucida Grande"/>
              <a:buChar char="—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14450" indent="-242888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Lucida Grande"/>
              <a:buChar char="–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242888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Font typeface="Arial"/>
              <a:buChar char="•"/>
              <a:defRPr kumimoji="0" lang="en-US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062" indent="0" algn="ctr">
              <a:buNone/>
            </a:pPr>
            <a:r>
              <a:rPr lang="en-US" sz="1050" dirty="0" err="1" smtClean="0">
                <a:solidFill>
                  <a:prstClr val="black"/>
                </a:solidFill>
              </a:rPr>
              <a:t>zlib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5590172" y="2392256"/>
            <a:ext cx="2240734" cy="4084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54864" tIns="91440" numCol="1" rtlCol="0" anchor="ctr">
            <a:noAutofit/>
          </a:bodyPr>
          <a:lstStyle>
            <a:lvl1pPr marL="400050" indent="-280988" algn="l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D5097"/>
              </a:buClr>
              <a:buSzPct val="90000"/>
              <a:buFont typeface="Wingdings" charset="2"/>
              <a:buChar char="§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73050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90000"/>
              <a:buFont typeface="Arial"/>
              <a:buChar char="•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85850" indent="-401638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90000"/>
              <a:buFont typeface="Lucida Grande"/>
              <a:buChar char="—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14450" indent="-242888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Lucida Grande"/>
              <a:buChar char="–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242888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Font typeface="Arial"/>
              <a:buChar char="•"/>
              <a:defRPr kumimoji="0" lang="en-US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062" indent="0" algn="ctr">
              <a:buFont typeface="Wingdings" charset="2"/>
              <a:buNone/>
            </a:pPr>
            <a:r>
              <a:rPr lang="en-US" sz="1050" dirty="0" smtClean="0">
                <a:solidFill>
                  <a:prstClr val="black"/>
                </a:solidFill>
                <a:latin typeface="Arial"/>
              </a:rPr>
              <a:t>%</a:t>
            </a:r>
            <a:r>
              <a:rPr lang="en-US" sz="1050" dirty="0" err="1" smtClean="0">
                <a:solidFill>
                  <a:prstClr val="black"/>
                </a:solidFill>
                <a:latin typeface="Arial"/>
              </a:rPr>
              <a:t>gcc</a:t>
            </a:r>
            <a:endParaRPr lang="en-US" sz="105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5596821" y="2813516"/>
            <a:ext cx="2227790" cy="4088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54864" tIns="91440" numCol="1" rtlCol="0" anchor="ctr">
            <a:noAutofit/>
          </a:bodyPr>
          <a:lstStyle>
            <a:lvl1pPr marL="400050" indent="-280988" algn="l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D5097"/>
              </a:buClr>
              <a:buSzPct val="90000"/>
              <a:buFont typeface="Wingdings" charset="2"/>
              <a:buChar char="§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73050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90000"/>
              <a:buFont typeface="Arial"/>
              <a:buChar char="•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85850" indent="-401638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90000"/>
              <a:buFont typeface="Lucida Grande"/>
              <a:buChar char="—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14450" indent="-242888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Lucida Grande"/>
              <a:buChar char="–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242888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Font typeface="Arial"/>
              <a:buChar char="•"/>
              <a:defRPr kumimoji="0" lang="en-US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062" indent="0" algn="ctr">
              <a:buFont typeface="Wingdings" charset="2"/>
              <a:buNone/>
            </a:pPr>
            <a:r>
              <a:rPr lang="en-US" sz="1050" dirty="0" smtClean="0">
                <a:solidFill>
                  <a:prstClr val="black"/>
                </a:solidFill>
                <a:latin typeface="Arial"/>
              </a:rPr>
              <a:t>@4.9.3</a:t>
            </a:r>
            <a:endParaRPr lang="en-US" sz="105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912003" y="1465518"/>
            <a:ext cx="1593394" cy="16748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050" dirty="0" smtClean="0">
                <a:solidFill>
                  <a:srgbClr val="000000"/>
                </a:solidFill>
                <a:latin typeface="Arial"/>
              </a:rPr>
              <a:t>@1.10.0</a:t>
            </a:r>
            <a:endParaRPr lang="en-US" sz="105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5915781" y="1979761"/>
            <a:ext cx="1583444" cy="17138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54864" tIns="91440" numCol="1" rtlCol="0" anchor="ctr">
            <a:noAutofit/>
          </a:bodyPr>
          <a:lstStyle>
            <a:lvl1pPr marL="400050" indent="-280988" algn="l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D5097"/>
              </a:buClr>
              <a:buSzPct val="90000"/>
              <a:buFont typeface="Wingdings" charset="2"/>
              <a:buChar char="§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73050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90000"/>
              <a:buFont typeface="Arial"/>
              <a:buChar char="•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85850" indent="-401638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90000"/>
              <a:buFont typeface="Lucida Grande"/>
              <a:buChar char="—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14450" indent="-242888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Lucida Grande"/>
              <a:buChar char="–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242888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Font typeface="Arial"/>
              <a:buChar char="•"/>
              <a:defRPr kumimoji="0" lang="en-US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062" indent="0" algn="ctr">
              <a:buFont typeface="Wingdings" charset="2"/>
              <a:buNone/>
            </a:pPr>
            <a:r>
              <a:rPr lang="en-US" sz="1050" dirty="0" smtClean="0">
                <a:solidFill>
                  <a:prstClr val="black"/>
                </a:solidFill>
                <a:latin typeface="Arial"/>
              </a:rPr>
              <a:t>target=x86_64</a:t>
            </a:r>
            <a:endParaRPr lang="en-US" sz="1050" dirty="0" smtClea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5914444" y="1291941"/>
            <a:ext cx="1593574" cy="1706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54864" tIns="91440" numCol="1" rtlCol="0" anchor="ctr">
            <a:noAutofit/>
          </a:bodyPr>
          <a:lstStyle>
            <a:lvl1pPr marL="400050" indent="-280988" algn="l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D5097"/>
              </a:buClr>
              <a:buSzPct val="90000"/>
              <a:buFont typeface="Wingdings" charset="2"/>
              <a:buChar char="§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73050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90000"/>
              <a:buFont typeface="Arial"/>
              <a:buChar char="•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85850" indent="-401638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90000"/>
              <a:buFont typeface="Lucida Grande"/>
              <a:buChar char="—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14450" indent="-242888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Lucida Grande"/>
              <a:buChar char="–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242888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Font typeface="Arial"/>
              <a:buChar char="•"/>
              <a:defRPr kumimoji="0" lang="en-US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062" indent="0" algn="ctr">
              <a:buNone/>
            </a:pPr>
            <a:r>
              <a:rPr lang="en-US" sz="1050" dirty="0" smtClean="0">
                <a:solidFill>
                  <a:prstClr val="black"/>
                </a:solidFill>
              </a:rPr>
              <a:t>hdf5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5906725" y="1637554"/>
            <a:ext cx="1599561" cy="1692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54864" tIns="91440" numCol="1" rtlCol="0" anchor="ctr">
            <a:noAutofit/>
          </a:bodyPr>
          <a:lstStyle>
            <a:lvl1pPr marL="400050" indent="-280988" algn="l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D5097"/>
              </a:buClr>
              <a:buSzPct val="90000"/>
              <a:buFont typeface="Wingdings" charset="2"/>
              <a:buChar char="§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73050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90000"/>
              <a:buFont typeface="Arial"/>
              <a:buChar char="•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85850" indent="-401638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90000"/>
              <a:buFont typeface="Lucida Grande"/>
              <a:buChar char="—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14450" indent="-242888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Lucida Grande"/>
              <a:buChar char="–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242888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Font typeface="Arial"/>
              <a:buChar char="•"/>
              <a:defRPr kumimoji="0" lang="en-US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062" indent="0" algn="ctr">
              <a:buFont typeface="Wingdings" charset="2"/>
              <a:buNone/>
            </a:pPr>
            <a:r>
              <a:rPr lang="en-US" sz="1050" dirty="0" smtClean="0">
                <a:solidFill>
                  <a:prstClr val="black"/>
                </a:solidFill>
                <a:latin typeface="Arial"/>
              </a:rPr>
              <a:t>%</a:t>
            </a:r>
            <a:r>
              <a:rPr lang="en-US" sz="1050" dirty="0" err="1" smtClean="0">
                <a:solidFill>
                  <a:prstClr val="black"/>
                </a:solidFill>
                <a:latin typeface="Arial"/>
              </a:rPr>
              <a:t>gcc</a:t>
            </a:r>
            <a:endParaRPr lang="en-US" sz="105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5913374" y="1808283"/>
            <a:ext cx="1590321" cy="1694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54864" tIns="91440" numCol="1" rtlCol="0" anchor="ctr">
            <a:noAutofit/>
          </a:bodyPr>
          <a:lstStyle>
            <a:lvl1pPr marL="400050" indent="-280988" algn="l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D5097"/>
              </a:buClr>
              <a:buSzPct val="90000"/>
              <a:buFont typeface="Wingdings" charset="2"/>
              <a:buChar char="§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73050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90000"/>
              <a:buFont typeface="Arial"/>
              <a:buChar char="•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85850" indent="-401638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90000"/>
              <a:buFont typeface="Lucida Grande"/>
              <a:buChar char="—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14450" indent="-242888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Lucida Grande"/>
              <a:buChar char="–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242888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Font typeface="Arial"/>
              <a:buChar char="•"/>
              <a:defRPr kumimoji="0" lang="en-US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062" indent="0" algn="ctr">
              <a:buFont typeface="Wingdings" charset="2"/>
              <a:buNone/>
            </a:pPr>
            <a:r>
              <a:rPr lang="en-US" sz="1050" dirty="0" smtClean="0">
                <a:solidFill>
                  <a:prstClr val="black"/>
                </a:solidFill>
                <a:latin typeface="Arial"/>
              </a:rPr>
              <a:t>@4.9.3</a:t>
            </a:r>
            <a:endParaRPr lang="en-US" sz="105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187559" y="3190233"/>
            <a:ext cx="1593394" cy="16748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050" dirty="0" smtClean="0">
                <a:solidFill>
                  <a:srgbClr val="000000"/>
                </a:solidFill>
                <a:latin typeface="Arial"/>
              </a:rPr>
              <a:t>@0.8.13</a:t>
            </a:r>
            <a:endParaRPr lang="en-US" sz="105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7191337" y="3704476"/>
            <a:ext cx="1583444" cy="17138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54864" tIns="91440" numCol="1" rtlCol="0" anchor="ctr">
            <a:noAutofit/>
          </a:bodyPr>
          <a:lstStyle>
            <a:lvl1pPr marL="400050" indent="-280988" algn="l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D5097"/>
              </a:buClr>
              <a:buSzPct val="90000"/>
              <a:buFont typeface="Wingdings" charset="2"/>
              <a:buChar char="§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73050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90000"/>
              <a:buFont typeface="Arial"/>
              <a:buChar char="•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85850" indent="-401638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90000"/>
              <a:buFont typeface="Lucida Grande"/>
              <a:buChar char="—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14450" indent="-242888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Lucida Grande"/>
              <a:buChar char="–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242888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Font typeface="Arial"/>
              <a:buChar char="•"/>
              <a:defRPr kumimoji="0" lang="en-US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062" indent="0" algn="ctr">
              <a:buFont typeface="Wingdings" charset="2"/>
              <a:buNone/>
            </a:pPr>
            <a:r>
              <a:rPr lang="en-US" sz="1050" dirty="0" smtClean="0">
                <a:solidFill>
                  <a:prstClr val="black"/>
                </a:solidFill>
                <a:latin typeface="Arial"/>
              </a:rPr>
              <a:t>target=x86_64</a:t>
            </a:r>
            <a:endParaRPr lang="en-US" sz="1050" dirty="0" smtClea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7190000" y="3016656"/>
            <a:ext cx="1593574" cy="1706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54864" tIns="91440" numCol="1" rtlCol="0" anchor="ctr">
            <a:noAutofit/>
          </a:bodyPr>
          <a:lstStyle>
            <a:lvl1pPr marL="400050" indent="-280988" algn="l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D5097"/>
              </a:buClr>
              <a:buSzPct val="90000"/>
              <a:buFont typeface="Wingdings" charset="2"/>
              <a:buChar char="§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73050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90000"/>
              <a:buFont typeface="Arial"/>
              <a:buChar char="•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85850" indent="-401638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90000"/>
              <a:buFont typeface="Lucida Grande"/>
              <a:buChar char="—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14450" indent="-242888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Lucida Grande"/>
              <a:buChar char="–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242888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Font typeface="Arial"/>
              <a:buChar char="•"/>
              <a:defRPr kumimoji="0" lang="en-US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062" indent="0" algn="ctr">
              <a:buNone/>
            </a:pPr>
            <a:r>
              <a:rPr lang="en-US" sz="1050" dirty="0" err="1" smtClean="0">
                <a:solidFill>
                  <a:prstClr val="black"/>
                </a:solidFill>
              </a:rPr>
              <a:t>zlib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17" name="Content Placeholder 1"/>
          <p:cNvSpPr txBox="1">
            <a:spLocks/>
          </p:cNvSpPr>
          <p:nvPr/>
        </p:nvSpPr>
        <p:spPr>
          <a:xfrm>
            <a:off x="7182281" y="3362269"/>
            <a:ext cx="1599561" cy="1692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54864" tIns="91440" numCol="1" rtlCol="0" anchor="ctr">
            <a:noAutofit/>
          </a:bodyPr>
          <a:lstStyle>
            <a:lvl1pPr marL="400050" indent="-280988" algn="l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D5097"/>
              </a:buClr>
              <a:buSzPct val="90000"/>
              <a:buFont typeface="Wingdings" charset="2"/>
              <a:buChar char="§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73050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90000"/>
              <a:buFont typeface="Arial"/>
              <a:buChar char="•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85850" indent="-401638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90000"/>
              <a:buFont typeface="Lucida Grande"/>
              <a:buChar char="—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14450" indent="-242888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Lucida Grande"/>
              <a:buChar char="–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242888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Font typeface="Arial"/>
              <a:buChar char="•"/>
              <a:defRPr kumimoji="0" lang="en-US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062" indent="0" algn="ctr">
              <a:buFont typeface="Wingdings" charset="2"/>
              <a:buNone/>
            </a:pPr>
            <a:r>
              <a:rPr lang="en-US" sz="1050" dirty="0" smtClean="0">
                <a:solidFill>
                  <a:prstClr val="black"/>
                </a:solidFill>
                <a:latin typeface="Arial"/>
              </a:rPr>
              <a:t>%</a:t>
            </a:r>
            <a:r>
              <a:rPr lang="en-US" sz="1050" dirty="0" err="1" smtClean="0">
                <a:solidFill>
                  <a:prstClr val="black"/>
                </a:solidFill>
                <a:latin typeface="Arial"/>
              </a:rPr>
              <a:t>gcc</a:t>
            </a:r>
            <a:endParaRPr lang="en-US" sz="105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7188930" y="3532998"/>
            <a:ext cx="1590321" cy="1694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54864" tIns="91440" numCol="1" rtlCol="0" anchor="ctr">
            <a:noAutofit/>
          </a:bodyPr>
          <a:lstStyle>
            <a:lvl1pPr marL="400050" indent="-280988" algn="l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D5097"/>
              </a:buClr>
              <a:buSzPct val="90000"/>
              <a:buFont typeface="Wingdings" charset="2"/>
              <a:buChar char="§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73050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90000"/>
              <a:buFont typeface="Arial"/>
              <a:buChar char="•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85850" indent="-401638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90000"/>
              <a:buFont typeface="Lucida Grande"/>
              <a:buChar char="—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14450" indent="-242888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Lucida Grande"/>
              <a:buChar char="–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242888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Font typeface="Arial"/>
              <a:buChar char="•"/>
              <a:defRPr kumimoji="0" lang="en-US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062" indent="0" algn="ctr">
              <a:buFont typeface="Wingdings" charset="2"/>
              <a:buNone/>
            </a:pPr>
            <a:r>
              <a:rPr lang="en-US" sz="1050" dirty="0" smtClean="0">
                <a:solidFill>
                  <a:prstClr val="black"/>
                </a:solidFill>
                <a:latin typeface="Arial"/>
              </a:rPr>
              <a:t>@4.9.3</a:t>
            </a:r>
            <a:endParaRPr lang="en-US" sz="105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811653" y="3190233"/>
            <a:ext cx="1593394" cy="16748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050" dirty="0" smtClean="0">
                <a:solidFill>
                  <a:srgbClr val="000000"/>
                </a:solidFill>
                <a:latin typeface="Arial"/>
              </a:rPr>
              <a:t>@3.2</a:t>
            </a:r>
            <a:endParaRPr lang="en-US" sz="105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Content Placeholder 1"/>
          <p:cNvSpPr txBox="1">
            <a:spLocks/>
          </p:cNvSpPr>
          <p:nvPr/>
        </p:nvSpPr>
        <p:spPr>
          <a:xfrm>
            <a:off x="4815431" y="3704476"/>
            <a:ext cx="1583444" cy="17138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54864" tIns="91440" numCol="1" rtlCol="0" anchor="ctr">
            <a:noAutofit/>
          </a:bodyPr>
          <a:lstStyle>
            <a:lvl1pPr marL="400050" indent="-280988" algn="l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D5097"/>
              </a:buClr>
              <a:buSzPct val="90000"/>
              <a:buFont typeface="Wingdings" charset="2"/>
              <a:buChar char="§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73050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90000"/>
              <a:buFont typeface="Arial"/>
              <a:buChar char="•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85850" indent="-401638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90000"/>
              <a:buFont typeface="Lucida Grande"/>
              <a:buChar char="—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14450" indent="-242888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Lucida Grande"/>
              <a:buChar char="–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242888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Font typeface="Arial"/>
              <a:buChar char="•"/>
              <a:defRPr kumimoji="0" lang="en-US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062" indent="0" algn="ctr">
              <a:buFont typeface="Wingdings" charset="2"/>
              <a:buNone/>
            </a:pPr>
            <a:r>
              <a:rPr lang="en-US" sz="1050" dirty="0" smtClean="0">
                <a:solidFill>
                  <a:prstClr val="black"/>
                </a:solidFill>
                <a:latin typeface="Arial"/>
              </a:rPr>
              <a:t>target=x86_64</a:t>
            </a:r>
            <a:endParaRPr lang="en-US" sz="1050" dirty="0" smtClea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1" name="Content Placeholder 1"/>
          <p:cNvSpPr txBox="1">
            <a:spLocks/>
          </p:cNvSpPr>
          <p:nvPr/>
        </p:nvSpPr>
        <p:spPr>
          <a:xfrm>
            <a:off x="4814094" y="3016656"/>
            <a:ext cx="1593574" cy="1706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54864" tIns="91440" numCol="1" rtlCol="0" anchor="ctr">
            <a:noAutofit/>
          </a:bodyPr>
          <a:lstStyle>
            <a:lvl1pPr marL="400050" indent="-280988" algn="l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D5097"/>
              </a:buClr>
              <a:buSzPct val="90000"/>
              <a:buFont typeface="Wingdings" charset="2"/>
              <a:buChar char="§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73050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90000"/>
              <a:buFont typeface="Arial"/>
              <a:buChar char="•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85850" indent="-401638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90000"/>
              <a:buFont typeface="Lucida Grande"/>
              <a:buChar char="—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14450" indent="-242888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Lucida Grande"/>
              <a:buChar char="–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242888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Font typeface="Arial"/>
              <a:buChar char="•"/>
              <a:defRPr kumimoji="0" lang="en-US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062" indent="0" algn="ctr">
              <a:buNone/>
            </a:pPr>
            <a:r>
              <a:rPr lang="en-US" sz="1050" dirty="0" err="1" smtClean="0">
                <a:solidFill>
                  <a:prstClr val="black"/>
                </a:solidFill>
              </a:rPr>
              <a:t>mpich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22" name="Content Placeholder 1"/>
          <p:cNvSpPr txBox="1">
            <a:spLocks/>
          </p:cNvSpPr>
          <p:nvPr/>
        </p:nvSpPr>
        <p:spPr>
          <a:xfrm>
            <a:off x="4806375" y="3362269"/>
            <a:ext cx="1599561" cy="1692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54864" tIns="91440" numCol="1" rtlCol="0" anchor="ctr">
            <a:noAutofit/>
          </a:bodyPr>
          <a:lstStyle>
            <a:lvl1pPr marL="400050" indent="-280988" algn="l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D5097"/>
              </a:buClr>
              <a:buSzPct val="90000"/>
              <a:buFont typeface="Wingdings" charset="2"/>
              <a:buChar char="§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73050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90000"/>
              <a:buFont typeface="Arial"/>
              <a:buChar char="•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85850" indent="-401638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90000"/>
              <a:buFont typeface="Lucida Grande"/>
              <a:buChar char="—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14450" indent="-242888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Lucida Grande"/>
              <a:buChar char="–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242888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Font typeface="Arial"/>
              <a:buChar char="•"/>
              <a:defRPr kumimoji="0" lang="en-US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062" indent="0" algn="ctr">
              <a:buFont typeface="Wingdings" charset="2"/>
              <a:buNone/>
            </a:pPr>
            <a:r>
              <a:rPr lang="en-US" sz="1050" dirty="0" smtClean="0">
                <a:solidFill>
                  <a:prstClr val="black"/>
                </a:solidFill>
                <a:latin typeface="Arial"/>
              </a:rPr>
              <a:t>%</a:t>
            </a:r>
            <a:r>
              <a:rPr lang="en-US" sz="1050" dirty="0" err="1" smtClean="0">
                <a:solidFill>
                  <a:prstClr val="black"/>
                </a:solidFill>
                <a:latin typeface="Arial"/>
              </a:rPr>
              <a:t>gcc</a:t>
            </a:r>
            <a:endParaRPr lang="en-US" sz="105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3" name="Content Placeholder 1"/>
          <p:cNvSpPr txBox="1">
            <a:spLocks/>
          </p:cNvSpPr>
          <p:nvPr/>
        </p:nvSpPr>
        <p:spPr>
          <a:xfrm>
            <a:off x="4813024" y="3532998"/>
            <a:ext cx="1590321" cy="1694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54864" tIns="91440" numCol="1" rtlCol="0" anchor="ctr">
            <a:noAutofit/>
          </a:bodyPr>
          <a:lstStyle>
            <a:lvl1pPr marL="400050" indent="-280988" algn="l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D5097"/>
              </a:buClr>
              <a:buSzPct val="90000"/>
              <a:buFont typeface="Wingdings" charset="2"/>
              <a:buChar char="§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73050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90000"/>
              <a:buFont typeface="Arial"/>
              <a:buChar char="•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85850" indent="-401638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90000"/>
              <a:buFont typeface="Lucida Grande"/>
              <a:buChar char="—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14450" indent="-242888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Lucida Grande"/>
              <a:buChar char="–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242888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Font typeface="Arial"/>
              <a:buChar char="•"/>
              <a:defRPr kumimoji="0" lang="en-US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062" indent="0" algn="ctr">
              <a:buFont typeface="Wingdings" charset="2"/>
              <a:buNone/>
            </a:pPr>
            <a:r>
              <a:rPr lang="en-US" sz="1050" dirty="0" smtClean="0">
                <a:solidFill>
                  <a:prstClr val="black"/>
                </a:solidFill>
                <a:latin typeface="Arial"/>
              </a:rPr>
              <a:t>@4.9.3</a:t>
            </a:r>
            <a:endParaRPr lang="en-US" sz="1050" dirty="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25" name="Straight Arrow Connector 24"/>
          <p:cNvCxnSpPr>
            <a:endCxn id="16" idx="0"/>
          </p:cNvCxnSpPr>
          <p:nvPr/>
        </p:nvCxnSpPr>
        <p:spPr>
          <a:xfrm>
            <a:off x="7049962" y="2159773"/>
            <a:ext cx="936825" cy="856883"/>
          </a:xfrm>
          <a:prstGeom prst="straightConnector1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21" idx="0"/>
          </p:cNvCxnSpPr>
          <p:nvPr/>
        </p:nvCxnSpPr>
        <p:spPr>
          <a:xfrm flipH="1">
            <a:off x="5610881" y="2151134"/>
            <a:ext cx="894783" cy="865522"/>
          </a:xfrm>
          <a:prstGeom prst="straightConnector1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311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7" grpId="0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20" grpId="0" animBg="1"/>
      <p:bldP spid="20" grpId="1" animBg="1"/>
      <p:bldP spid="21" grpId="0" animBg="1"/>
      <p:bldP spid="22" grpId="0" animBg="1"/>
      <p:bldP spid="22" grpId="1" animBg="1"/>
      <p:bldP spid="23" grpId="0" animBg="1"/>
      <p:bldP spid="2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String refers to dimensions we care about</a:t>
            </a:r>
          </a:p>
          <a:p>
            <a:pPr lvl="1"/>
            <a:r>
              <a:rPr lang="en-US" dirty="0" smtClean="0"/>
              <a:t>Can also include arbitrary strings</a:t>
            </a:r>
          </a:p>
          <a:p>
            <a:r>
              <a:rPr lang="en-US" dirty="0" smtClean="0"/>
              <a:t>Includes a syntax for referencing elements of the </a:t>
            </a:r>
            <a:r>
              <a:rPr lang="en-US" dirty="0" err="1" smtClean="0"/>
              <a:t>Spack</a:t>
            </a:r>
            <a:r>
              <a:rPr lang="en-US" dirty="0" smtClean="0"/>
              <a:t> spec</a:t>
            </a:r>
          </a:p>
          <a:p>
            <a:pPr lvl="1"/>
            <a:r>
              <a:rPr lang="en-US" dirty="0" smtClean="0"/>
              <a:t>NAME</a:t>
            </a:r>
          </a:p>
          <a:p>
            <a:pPr lvl="1"/>
            <a:r>
              <a:rPr lang="en-US" dirty="0" smtClean="0"/>
              <a:t>VERSION</a:t>
            </a:r>
          </a:p>
          <a:p>
            <a:pPr lvl="1"/>
            <a:r>
              <a:rPr lang="en-US" dirty="0" smtClean="0"/>
              <a:t>COMPILER</a:t>
            </a:r>
          </a:p>
          <a:p>
            <a:pPr lvl="2"/>
            <a:r>
              <a:rPr lang="en-US" dirty="0" smtClean="0"/>
              <a:t>COMPILERNAME</a:t>
            </a:r>
          </a:p>
          <a:p>
            <a:pPr lvl="2"/>
            <a:r>
              <a:rPr lang="en-US" dirty="0" smtClean="0"/>
              <a:t>COMPILERVER</a:t>
            </a:r>
          </a:p>
          <a:p>
            <a:pPr lvl="1"/>
            <a:r>
              <a:rPr lang="en-US" dirty="0" smtClean="0"/>
              <a:t>Dependencies handled recursively</a:t>
            </a:r>
          </a:p>
          <a:p>
            <a:pPr lvl="2"/>
            <a:r>
              <a:rPr lang="en-US" dirty="0" err="1" smtClean="0"/>
              <a:t>DEP:name:VERSION</a:t>
            </a:r>
            <a:endParaRPr lang="en-US" dirty="0"/>
          </a:p>
          <a:p>
            <a:pPr lvl="2"/>
            <a:r>
              <a:rPr lang="en-US" dirty="0" smtClean="0"/>
              <a:t>Etc.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represent subspaces with a string.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7425" y="4146765"/>
            <a:ext cx="8346556" cy="307777"/>
          </a:xfrm>
          <a:prstGeom prst="rect">
            <a:avLst/>
          </a:prstGeom>
          <a:noFill/>
          <a:ln w="19050" cmpd="sng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{NAME}-{VERSION}-{COMPILER}-{</a:t>
            </a:r>
            <a:r>
              <a:rPr lang="en-US" sz="1400" dirty="0" err="1" smtClean="0"/>
              <a:t>DEP:mpi:NAME</a:t>
            </a:r>
            <a:r>
              <a:rPr lang="en-US" sz="1400" dirty="0" smtClean="0"/>
              <a:t>}-{</a:t>
            </a:r>
            <a:r>
              <a:rPr lang="en-US" sz="1400" dirty="0" err="1" smtClean="0"/>
              <a:t>DEP:mpi:VERSION</a:t>
            </a:r>
            <a:r>
              <a:rPr lang="en-US" sz="1400" dirty="0" smtClean="0"/>
              <a:t>}-hdf5-{DEP:hdf5:VERSION}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17008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LNL-PPT-UNC-Template-2015-V07.06-2-16x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 bwMode="auto">
        <a:gradFill flip="none" rotWithShape="1">
          <a:gsLst>
            <a:gs pos="0">
              <a:schemeClr val="bg1">
                <a:lumMod val="65000"/>
                <a:tint val="66000"/>
                <a:satMod val="160000"/>
              </a:schemeClr>
            </a:gs>
            <a:gs pos="50000">
              <a:schemeClr val="bg1">
                <a:lumMod val="65000"/>
                <a:tint val="44500"/>
                <a:satMod val="160000"/>
              </a:schemeClr>
            </a:gs>
            <a:gs pos="100000">
              <a:schemeClr val="bg1">
                <a:lumMod val="65000"/>
                <a:tint val="23500"/>
                <a:satMod val="160000"/>
              </a:schemeClr>
            </a:gs>
          </a:gsLst>
          <a:lin ang="16200000" scaled="1"/>
          <a:tileRect/>
        </a:gradFill>
        <a:ln>
          <a:solidFill>
            <a:schemeClr val="accent1">
              <a:lumMod val="75000"/>
            </a:schemeClr>
          </a:solidFill>
          <a:headEnd/>
          <a:tailEnd/>
        </a:ln>
      </a:spPr>
      <a:bodyPr rtlCol="0" anchor="b">
        <a:prstTxWarp prst="textNoShape">
          <a:avLst/>
        </a:prstTxWarp>
      </a:bodyPr>
      <a:lstStyle>
        <a:defPPr algn="ctr">
          <a:spcBef>
            <a:spcPct val="0"/>
          </a:spcBef>
          <a:defRPr sz="1600" dirty="0">
            <a:solidFill>
              <a:srgbClr val="000000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>
        <a:ln w="28575" cmpd="sng">
          <a:solidFill>
            <a:schemeClr val="accent1">
              <a:lumMod val="75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LLNL-PPT-UNC-Template-2015-V07.06-2-16x9</Template>
  <TotalTime>30591</TotalTime>
  <Words>3321</Words>
  <Application>Microsoft Macintosh PowerPoint</Application>
  <PresentationFormat>On-screen Show (16:9)</PresentationFormat>
  <Paragraphs>344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LLNL-PPT-UNC-Template-2015-V07.06-2-16x9</vt:lpstr>
      <vt:lpstr>Managing Combinatorial Software  Installations with Spack</vt:lpstr>
      <vt:lpstr>There are three levels in the HPC software stack.</vt:lpstr>
      <vt:lpstr>Users require combinatorial versions of software.</vt:lpstr>
      <vt:lpstr>We re-engineered our software environment to support simple views of combinatorial software.</vt:lpstr>
      <vt:lpstr>Spack handles combinatorial software complexity.</vt:lpstr>
      <vt:lpstr>Spack parameterizes the build.</vt:lpstr>
      <vt:lpstr>Spack provides a spec syntax to describe customized DAG configurations.</vt:lpstr>
      <vt:lpstr>Users cannot navigate a fully combinatorial install space easily.</vt:lpstr>
      <vt:lpstr>We represent subspaces with a string.</vt:lpstr>
      <vt:lpstr>We provide a configuration file so that software deployers can define subspaces on a per-package basis.</vt:lpstr>
      <vt:lpstr>We use Spack to drive the RPM package manager.</vt:lpstr>
      <vt:lpstr>We want to build RPMs for each configuration in the subspace.</vt:lpstr>
      <vt:lpstr>So, where do we stand so far?</vt:lpstr>
      <vt:lpstr>A combinatorial build space requires usability features to navigate.</vt:lpstr>
      <vt:lpstr>Lmod provides hierarchical modules to navigate the combinatorial space.</vt:lpstr>
      <vt:lpstr>Lmod’s hierarchy presents a slice of the build space to users.</vt:lpstr>
      <vt:lpstr>A combinatorial build space requires usability features to navigate.</vt:lpstr>
      <vt:lpstr>We maintain levels of visibility for our software packages.</vt:lpstr>
      <vt:lpstr>A combinatorial build space requires usability features to navigate.</vt:lpstr>
      <vt:lpstr>We use RPATH to mitigate the effect of the user environment.</vt:lpstr>
      <vt:lpstr>We use RPATH to mitigate the effect of the user environment.</vt:lpstr>
      <vt:lpstr>Summary</vt:lpstr>
      <vt:lpstr>Future Work</vt:lpstr>
      <vt:lpstr>PowerPoint Presentation</vt:lpstr>
    </vt:vector>
  </TitlesOfParts>
  <Company>LLNL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 Should not exceed two lines</dc:title>
  <dc:creator>Hadley, Kirk Hadley</dc:creator>
  <cp:lastModifiedBy>Gregory Becker</cp:lastModifiedBy>
  <cp:revision>505</cp:revision>
  <cp:lastPrinted>2015-04-28T22:04:16Z</cp:lastPrinted>
  <dcterms:created xsi:type="dcterms:W3CDTF">2015-08-24T17:28:54Z</dcterms:created>
  <dcterms:modified xsi:type="dcterms:W3CDTF">2016-11-13T22:41:22Z</dcterms:modified>
</cp:coreProperties>
</file>